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318" r:id="rId3"/>
    <p:sldId id="319" r:id="rId4"/>
    <p:sldId id="322" r:id="rId5"/>
    <p:sldId id="320" r:id="rId6"/>
    <p:sldId id="321" r:id="rId7"/>
    <p:sldId id="299" r:id="rId8"/>
    <p:sldId id="261" r:id="rId9"/>
    <p:sldId id="264" r:id="rId10"/>
    <p:sldId id="282" r:id="rId11"/>
    <p:sldId id="283" r:id="rId12"/>
    <p:sldId id="266" r:id="rId13"/>
    <p:sldId id="268" r:id="rId14"/>
    <p:sldId id="267" r:id="rId15"/>
    <p:sldId id="27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7" r:id="rId25"/>
    <p:sldId id="280" r:id="rId26"/>
    <p:sldId id="281" r:id="rId27"/>
    <p:sldId id="269" r:id="rId28"/>
    <p:sldId id="265" r:id="rId29"/>
    <p:sldId id="301" r:id="rId30"/>
    <p:sldId id="302" r:id="rId31"/>
    <p:sldId id="294" r:id="rId32"/>
    <p:sldId id="263" r:id="rId33"/>
    <p:sldId id="285" r:id="rId34"/>
    <p:sldId id="296" r:id="rId35"/>
    <p:sldId id="286" r:id="rId36"/>
    <p:sldId id="297" r:id="rId37"/>
    <p:sldId id="295" r:id="rId38"/>
    <p:sldId id="325" r:id="rId39"/>
    <p:sldId id="326" r:id="rId40"/>
    <p:sldId id="327" r:id="rId41"/>
    <p:sldId id="328" r:id="rId42"/>
    <p:sldId id="298" r:id="rId43"/>
    <p:sldId id="300" r:id="rId44"/>
    <p:sldId id="303" r:id="rId45"/>
    <p:sldId id="287" r:id="rId46"/>
    <p:sldId id="288" r:id="rId47"/>
    <p:sldId id="289" r:id="rId48"/>
    <p:sldId id="290" r:id="rId49"/>
    <p:sldId id="293" r:id="rId50"/>
    <p:sldId id="323" r:id="rId51"/>
    <p:sldId id="304" r:id="rId52"/>
    <p:sldId id="291" r:id="rId53"/>
    <p:sldId id="292" r:id="rId54"/>
    <p:sldId id="324" r:id="rId55"/>
    <p:sldId id="262" r:id="rId56"/>
    <p:sldId id="28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01FF-7A63-4A38-86A1-F2866813EA2F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052DE-1C75-4EBD-8B44-261BB9449B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09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052DE-1C75-4EBD-8B44-261BB9449B32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000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74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2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96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07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74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59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55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89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0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43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17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9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54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20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47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052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4664-F0A6-4EB9-8DA9-766DF64FA23C}" type="datetimeFigureOut">
              <a:rPr lang="sk-SK" smtClean="0"/>
              <a:t>30. 10. 2024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C85F8D-AF81-46E9-97E6-045F88AE05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5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sel.vub.ac.be/jasco/lib/exe/fetchb6e2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lib/exe/fetchb6e2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esarj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aesarj.org/" TargetMode="External"/><Relationship Id="rId2" Type="http://schemas.openxmlformats.org/officeDocument/2006/relationships/hyperlink" Target="http://ssel.vub.ac.be/jas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nning.com/books/aspectj-in-action-second-edi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sel.vub.ac.be/jasc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sel.vub.ac.be/jasco/kernel.html" TargetMode="External"/><Relationship Id="rId2" Type="http://schemas.openxmlformats.org/officeDocument/2006/relationships/hyperlink" Target="http://ssel.vub.ac.be/jasco/lib/exe/fetch2cc0.pdf?cache=cache&amp;media=taosd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sel.vub.ac.be/jasco/documentation_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2A387-04D5-A320-5D11-F7686CE4E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437" y="3257565"/>
            <a:ext cx="7766936" cy="1646302"/>
          </a:xfrm>
        </p:spPr>
        <p:txBody>
          <a:bodyPr/>
          <a:lstStyle/>
          <a:p>
            <a:r>
              <a:rPr lang="en-US" b="1" dirty="0"/>
              <a:t>Component And Composite Approach to Aspect-Oriented Programming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89FF95-E8A2-04B6-A5D6-6B5AEE5B1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437" y="5087971"/>
            <a:ext cx="7766936" cy="1096899"/>
          </a:xfrm>
        </p:spPr>
        <p:txBody>
          <a:bodyPr/>
          <a:lstStyle/>
          <a:p>
            <a:r>
              <a:rPr lang="en-US" dirty="0"/>
              <a:t>Applications in Software Product Line Evolution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43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2A742E9-4F27-790A-6E35-5F840ED857A7}"/>
              </a:ext>
            </a:extLst>
          </p:cNvPr>
          <p:cNvSpPr txBox="1">
            <a:spLocks/>
          </p:cNvSpPr>
          <p:nvPr/>
        </p:nvSpPr>
        <p:spPr>
          <a:xfrm>
            <a:off x="379255" y="184097"/>
            <a:ext cx="98699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Hooks in </a:t>
            </a:r>
            <a:r>
              <a:rPr lang="en-US" sz="5400" b="1" dirty="0" err="1"/>
              <a:t>JAsCo</a:t>
            </a:r>
            <a:endParaRPr lang="sk-SK" sz="5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0B38513-11BE-03C1-15BA-5D51855D98B8}"/>
              </a:ext>
            </a:extLst>
          </p:cNvPr>
          <p:cNvSpPr txBox="1"/>
          <p:nvPr/>
        </p:nvSpPr>
        <p:spPr>
          <a:xfrm>
            <a:off x="3551714" y="328038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</a:t>
            </a:r>
            <a:r>
              <a:rPr lang="en-US" b="1" dirty="0"/>
              <a:t> </a:t>
            </a:r>
            <a:r>
              <a:rPr lang="sk-SK" b="1" dirty="0" err="1"/>
              <a:t>isApplicable</a:t>
            </a:r>
            <a:r>
              <a:rPr lang="sk-SK" b="1" dirty="0"/>
              <a:t>()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E57ACBE-E3D0-9CFD-09A8-A5908ED7E632}"/>
              </a:ext>
            </a:extLst>
          </p:cNvPr>
          <p:cNvSpPr txBox="1">
            <a:spLocks/>
          </p:cNvSpPr>
          <p:nvPr/>
        </p:nvSpPr>
        <p:spPr>
          <a:xfrm>
            <a:off x="814057" y="275252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Defining when hook is active:</a:t>
            </a:r>
            <a:endParaRPr lang="sk-SK" sz="28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D287DE6-BE88-D722-3289-5A52849A3165}"/>
              </a:ext>
            </a:extLst>
          </p:cNvPr>
          <p:cNvSpPr txBox="1"/>
          <p:nvPr/>
        </p:nvSpPr>
        <p:spPr>
          <a:xfrm>
            <a:off x="404621" y="1063160"/>
            <a:ext cx="573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some kind of </a:t>
            </a:r>
            <a:r>
              <a:rPr lang="en-US" sz="2400" b="1" dirty="0"/>
              <a:t>advice </a:t>
            </a:r>
            <a:r>
              <a:rPr lang="en-US" sz="2000" dirty="0"/>
              <a:t>and like </a:t>
            </a:r>
            <a:r>
              <a:rPr lang="en-US" sz="2400" b="1" dirty="0"/>
              <a:t>nested class</a:t>
            </a:r>
            <a:endParaRPr lang="sk-SK" sz="2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B0E21A5-905A-DDFA-188B-63D93B65D677}"/>
              </a:ext>
            </a:extLst>
          </p:cNvPr>
          <p:cNvSpPr txBox="1"/>
          <p:nvPr/>
        </p:nvSpPr>
        <p:spPr>
          <a:xfrm>
            <a:off x="814057" y="2267703"/>
            <a:ext cx="5666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Pointcut is defined in constructor of the hook</a:t>
            </a:r>
            <a:endParaRPr lang="sk-SK" sz="2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1A6FEA9-FC1A-7D59-4E1E-7AEA4F57CB52}"/>
              </a:ext>
            </a:extLst>
          </p:cNvPr>
          <p:cNvSpPr txBox="1"/>
          <p:nvPr/>
        </p:nvSpPr>
        <p:spPr>
          <a:xfrm>
            <a:off x="814057" y="1724525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Stored/expressed in classes as hooks</a:t>
            </a:r>
            <a:endParaRPr lang="sk-SK" sz="2400" b="1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F2AE9FC6-0D37-3E23-C531-8E2C2F48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15" y="3884499"/>
            <a:ext cx="9196958" cy="1320800"/>
          </a:xfrm>
        </p:spPr>
        <p:txBody>
          <a:bodyPr>
            <a:noAutofit/>
          </a:bodyPr>
          <a:lstStyle/>
          <a:p>
            <a:r>
              <a:rPr lang="sk-SK" sz="3200" b="1" dirty="0" err="1"/>
              <a:t>Connector</a:t>
            </a:r>
            <a:r>
              <a:rPr lang="en-US" sz="3200" b="1" dirty="0"/>
              <a:t> in </a:t>
            </a:r>
            <a:r>
              <a:rPr lang="en-US" sz="3200" b="1" dirty="0" err="1"/>
              <a:t>JAsCo</a:t>
            </a:r>
            <a:endParaRPr lang="sk-SK" sz="32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8B38462-4066-3A58-1762-484D4A34C02E}"/>
              </a:ext>
            </a:extLst>
          </p:cNvPr>
          <p:cNvSpPr txBox="1"/>
          <p:nvPr/>
        </p:nvSpPr>
        <p:spPr>
          <a:xfrm>
            <a:off x="3733426" y="4412366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the connector with the hook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C2C3EC0-BCF4-7467-0FA8-91B367BADB29}"/>
              </a:ext>
            </a:extLst>
          </p:cNvPr>
          <p:cNvSpPr txBox="1"/>
          <p:nvPr/>
        </p:nvSpPr>
        <p:spPr>
          <a:xfrm>
            <a:off x="641533" y="4685815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Connects aspects with code – without them aspects are not </a:t>
            </a:r>
          </a:p>
          <a:p>
            <a:r>
              <a:rPr lang="en-US" dirty="0"/>
              <a:t>modifying the original program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E41FF73-3FAB-48D5-336F-07E4906A07BE}"/>
              </a:ext>
            </a:extLst>
          </p:cNvPr>
          <p:cNvSpPr txBox="1"/>
          <p:nvPr/>
        </p:nvSpPr>
        <p:spPr>
          <a:xfrm>
            <a:off x="619824" y="5300854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binding in Theme/UML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07043A8-ECBA-0F9C-06F0-EBD67866A635}"/>
              </a:ext>
            </a:extLst>
          </p:cNvPr>
          <p:cNvSpPr txBox="1"/>
          <p:nvPr/>
        </p:nvSpPr>
        <p:spPr>
          <a:xfrm>
            <a:off x="1282614" y="567018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46DE7068-509C-0143-D287-151E35CB38E7}"/>
              </a:ext>
            </a:extLst>
          </p:cNvPr>
          <p:cNvSpPr txBox="1"/>
          <p:nvPr/>
        </p:nvSpPr>
        <p:spPr>
          <a:xfrm>
            <a:off x="2344711" y="5847752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connector</a:t>
            </a:r>
            <a:r>
              <a:rPr lang="sk-SK" b="1" dirty="0"/>
              <a:t> </a:t>
            </a:r>
            <a:r>
              <a:rPr lang="sk-SK" dirty="0" err="1"/>
              <a:t>MyConnector</a:t>
            </a:r>
            <a:r>
              <a:rPr lang="sk-SK" dirty="0"/>
              <a:t> { </a:t>
            </a:r>
            <a:endParaRPr lang="en-US" dirty="0"/>
          </a:p>
          <a:p>
            <a:r>
              <a:rPr lang="en-US" dirty="0"/>
              <a:t>	</a:t>
            </a:r>
            <a:r>
              <a:rPr lang="sk-SK" dirty="0" err="1"/>
              <a:t>MyClass.MyHook</a:t>
            </a:r>
            <a:r>
              <a:rPr lang="sk-SK" dirty="0"/>
              <a:t> hook0 = new </a:t>
            </a:r>
            <a:r>
              <a:rPr lang="sk-SK" dirty="0" err="1"/>
              <a:t>p.MyClass.MyHook</a:t>
            </a:r>
            <a:r>
              <a:rPr lang="sk-SK" dirty="0"/>
              <a:t>(</a:t>
            </a:r>
            <a:r>
              <a:rPr lang="sk-SK" b="1" dirty="0">
                <a:solidFill>
                  <a:srgbClr val="00B0F0"/>
                </a:solidFill>
              </a:rPr>
              <a:t>∗ ∗.∗(..)</a:t>
            </a:r>
            <a:r>
              <a:rPr lang="sk-SK" dirty="0"/>
              <a:t>); </a:t>
            </a:r>
            <a:endParaRPr lang="en-US" dirty="0"/>
          </a:p>
          <a:p>
            <a:r>
              <a:rPr lang="sk-SK" dirty="0"/>
              <a:t>}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5E271B8-CD2C-951A-4329-2A6B5A82CE60}"/>
              </a:ext>
            </a:extLst>
          </p:cNvPr>
          <p:cNvSpPr txBox="1"/>
          <p:nvPr/>
        </p:nvSpPr>
        <p:spPr>
          <a:xfrm>
            <a:off x="6480160" y="745178"/>
            <a:ext cx="55899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class</a:t>
            </a:r>
            <a:r>
              <a:rPr lang="sk-SK" dirty="0"/>
              <a:t> </a:t>
            </a:r>
            <a:r>
              <a:rPr lang="sk-SK" dirty="0" err="1"/>
              <a:t>MyClass</a:t>
            </a:r>
            <a:r>
              <a:rPr lang="sk-SK" dirty="0"/>
              <a:t> { </a:t>
            </a:r>
            <a:endParaRPr lang="en-US" dirty="0"/>
          </a:p>
          <a:p>
            <a:r>
              <a:rPr lang="en-US" dirty="0"/>
              <a:t>	</a:t>
            </a:r>
            <a:r>
              <a:rPr lang="sk-SK" b="1" dirty="0"/>
              <a:t>boolean</a:t>
            </a:r>
            <a:r>
              <a:rPr lang="sk-SK" dirty="0"/>
              <a:t> </a:t>
            </a:r>
            <a:r>
              <a:rPr lang="sk-SK" dirty="0" err="1"/>
              <a:t>turnedOn</a:t>
            </a:r>
            <a:r>
              <a:rPr lang="sk-SK" dirty="0"/>
              <a:t> = </a:t>
            </a:r>
            <a:r>
              <a:rPr lang="sk-SK" dirty="0" err="1"/>
              <a:t>false</a:t>
            </a:r>
            <a:r>
              <a:rPr lang="sk-SK" dirty="0"/>
              <a:t>;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sk-SK" b="1" dirty="0" err="1"/>
              <a:t>hook</a:t>
            </a:r>
            <a:r>
              <a:rPr lang="sk-SK" dirty="0"/>
              <a:t> </a:t>
            </a:r>
            <a:r>
              <a:rPr lang="sk-SK" dirty="0" err="1"/>
              <a:t>MyHook</a:t>
            </a:r>
            <a:r>
              <a:rPr lang="sk-SK" dirty="0"/>
              <a:t> { 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 err="1"/>
              <a:t>MyHook</a:t>
            </a:r>
            <a:r>
              <a:rPr lang="sk-SK" dirty="0"/>
              <a:t>(</a:t>
            </a:r>
            <a:r>
              <a:rPr lang="sk-SK" b="1" dirty="0" err="1">
                <a:solidFill>
                  <a:srgbClr val="C00000"/>
                </a:solidFill>
              </a:rPr>
              <a:t>amethod</a:t>
            </a:r>
            <a:r>
              <a:rPr lang="sk-SK" b="1" dirty="0">
                <a:solidFill>
                  <a:srgbClr val="C00000"/>
                </a:solidFill>
              </a:rPr>
              <a:t> (..</a:t>
            </a:r>
            <a:r>
              <a:rPr lang="sk-SK" b="1" dirty="0" err="1">
                <a:solidFill>
                  <a:srgbClr val="C00000"/>
                </a:solidFill>
              </a:rPr>
              <a:t>args</a:t>
            </a:r>
            <a:r>
              <a:rPr lang="sk-SK" b="1" dirty="0">
                <a:solidFill>
                  <a:srgbClr val="C00000"/>
                </a:solidFill>
              </a:rPr>
              <a:t>)</a:t>
            </a:r>
            <a:r>
              <a:rPr lang="sk-SK" b="1" dirty="0"/>
              <a:t>)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dirty="0"/>
              <a:t>{</a:t>
            </a:r>
            <a:endParaRPr lang="en-US" dirty="0"/>
          </a:p>
          <a:p>
            <a:r>
              <a:rPr lang="en-US" dirty="0"/>
              <a:t>	</a:t>
            </a:r>
            <a:r>
              <a:rPr lang="sk-SK" dirty="0"/>
              <a:t> </a:t>
            </a:r>
            <a:r>
              <a:rPr lang="en-US" dirty="0"/>
              <a:t>		</a:t>
            </a:r>
            <a:r>
              <a:rPr lang="sk-SK" b="1" dirty="0" err="1"/>
              <a:t>execute</a:t>
            </a:r>
            <a:r>
              <a:rPr lang="sk-SK" dirty="0"/>
              <a:t>(</a:t>
            </a:r>
            <a:r>
              <a:rPr lang="sk-SK" dirty="0" err="1"/>
              <a:t>amethod</a:t>
            </a:r>
            <a:r>
              <a:rPr lang="sk-SK" dirty="0"/>
              <a:t>); 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r>
              <a:rPr lang="en-US" dirty="0"/>
              <a:t>		</a:t>
            </a:r>
            <a:r>
              <a:rPr lang="sk-SK" b="1" dirty="0" err="1"/>
              <a:t>isApplicable</a:t>
            </a:r>
            <a:r>
              <a:rPr lang="sk-SK" b="1" dirty="0"/>
              <a:t>()</a:t>
            </a:r>
            <a:r>
              <a:rPr lang="sk-SK" dirty="0"/>
              <a:t> { 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global.turnedOn</a:t>
            </a:r>
            <a:r>
              <a:rPr lang="sk-SK" dirty="0"/>
              <a:t>; } </a:t>
            </a:r>
            <a:endParaRPr lang="en-US" dirty="0"/>
          </a:p>
          <a:p>
            <a:r>
              <a:rPr lang="en-US" dirty="0"/>
              <a:t>		</a:t>
            </a:r>
            <a:r>
              <a:rPr lang="sk-SK" b="1" dirty="0" err="1"/>
              <a:t>around</a:t>
            </a:r>
            <a:r>
              <a:rPr lang="sk-SK" b="1" dirty="0"/>
              <a:t>() </a:t>
            </a:r>
            <a:r>
              <a:rPr lang="sk-SK" dirty="0"/>
              <a:t>{ </a:t>
            </a:r>
            <a:r>
              <a:rPr lang="sk-SK" dirty="0" err="1"/>
              <a:t>System.out.println</a:t>
            </a:r>
            <a:r>
              <a:rPr lang="sk-SK" dirty="0"/>
              <a:t>(”</a:t>
            </a:r>
            <a:r>
              <a:rPr lang="sk-SK" dirty="0" err="1"/>
              <a:t>around</a:t>
            </a:r>
            <a:r>
              <a:rPr lang="sk-SK" dirty="0"/>
              <a:t>”); } </a:t>
            </a:r>
            <a:endParaRPr lang="en-US" dirty="0"/>
          </a:p>
          <a:p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r>
              <a:rPr lang="sk-SK" dirty="0"/>
              <a:t>}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0E86848E-EAED-BA00-B7A6-9BF7A0CD4F65}"/>
              </a:ext>
            </a:extLst>
          </p:cNvPr>
          <p:cNvSpPr txBox="1"/>
          <p:nvPr/>
        </p:nvSpPr>
        <p:spPr>
          <a:xfrm>
            <a:off x="7225425" y="5136048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Applicable on </a:t>
            </a:r>
          </a:p>
          <a:p>
            <a:r>
              <a:rPr lang="en-US" b="1" dirty="0">
                <a:solidFill>
                  <a:srgbClr val="00B0F0"/>
                </a:solidFill>
              </a:rPr>
              <a:t>all methods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21" name="Pravá zložená zátvorka 20">
            <a:extLst>
              <a:ext uri="{FF2B5EF4-FFF2-40B4-BE49-F238E27FC236}">
                <a16:creationId xmlns:a16="http://schemas.microsoft.com/office/drawing/2014/main" id="{93871122-F613-B2F3-CB29-263929DBF5BB}"/>
              </a:ext>
            </a:extLst>
          </p:cNvPr>
          <p:cNvSpPr/>
          <p:nvPr/>
        </p:nvSpPr>
        <p:spPr>
          <a:xfrm rot="16200000">
            <a:off x="8111197" y="5609435"/>
            <a:ext cx="369332" cy="905772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90D51CD0-E981-0EAC-DA80-BFF0A9D66EB2}"/>
              </a:ext>
            </a:extLst>
          </p:cNvPr>
          <p:cNvSpPr txBox="1"/>
          <p:nvPr/>
        </p:nvSpPr>
        <p:spPr>
          <a:xfrm>
            <a:off x="8966787" y="1393147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Method will be specified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3" name="Šípka: doľava 22">
            <a:extLst>
              <a:ext uri="{FF2B5EF4-FFF2-40B4-BE49-F238E27FC236}">
                <a16:creationId xmlns:a16="http://schemas.microsoft.com/office/drawing/2014/main" id="{AFEED73B-CFE4-9910-10E7-9E63D59A6A1F}"/>
              </a:ext>
            </a:extLst>
          </p:cNvPr>
          <p:cNvSpPr/>
          <p:nvPr/>
        </p:nvSpPr>
        <p:spPr>
          <a:xfrm rot="21413067">
            <a:off x="5877400" y="2821363"/>
            <a:ext cx="1517999" cy="2517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: doľava 23">
            <a:extLst>
              <a:ext uri="{FF2B5EF4-FFF2-40B4-BE49-F238E27FC236}">
                <a16:creationId xmlns:a16="http://schemas.microsoft.com/office/drawing/2014/main" id="{756F464A-A33A-E1EA-2B3A-97D32C086D15}"/>
              </a:ext>
            </a:extLst>
          </p:cNvPr>
          <p:cNvSpPr/>
          <p:nvPr/>
        </p:nvSpPr>
        <p:spPr>
          <a:xfrm rot="20334474">
            <a:off x="6351087" y="2142258"/>
            <a:ext cx="1096682" cy="2517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06A521A6-B919-243D-B4F5-3E16FD61993C}"/>
              </a:ext>
            </a:extLst>
          </p:cNvPr>
          <p:cNvSpPr txBox="1"/>
          <p:nvPr/>
        </p:nvSpPr>
        <p:spPr>
          <a:xfrm>
            <a:off x="5531746" y="190168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constructor</a:t>
            </a:r>
            <a:endParaRPr lang="sk-SK" i="1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7B8E1D53-C3C4-90AA-487D-5552A51973B8}"/>
              </a:ext>
            </a:extLst>
          </p:cNvPr>
          <p:cNvSpPr txBox="1"/>
          <p:nvPr/>
        </p:nvSpPr>
        <p:spPr>
          <a:xfrm>
            <a:off x="8986376" y="4051137"/>
            <a:ext cx="3014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r>
              <a:rPr lang="en-US" dirty="0"/>
              <a:t> </a:t>
            </a:r>
            <a:r>
              <a:rPr lang="sk-SK" dirty="0"/>
              <a:t>– Komponentový a kompozičný prístup k </a:t>
            </a:r>
            <a:r>
              <a:rPr lang="sk-SK" dirty="0" err="1"/>
              <a:t>aspektovo</a:t>
            </a:r>
            <a:r>
              <a:rPr lang="sk-SK" dirty="0"/>
              <a:t>-orientovanému programovaniu Poznámky k</a:t>
            </a:r>
            <a:r>
              <a:rPr lang="en-US" dirty="0"/>
              <a:t> </a:t>
            </a:r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49833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F865E0A-A230-273D-7007-99CF2F140877}"/>
              </a:ext>
            </a:extLst>
          </p:cNvPr>
          <p:cNvSpPr txBox="1">
            <a:spLocks/>
          </p:cNvSpPr>
          <p:nvPr/>
        </p:nvSpPr>
        <p:spPr>
          <a:xfrm>
            <a:off x="751589" y="5189138"/>
            <a:ext cx="98699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Stateful Pointcuts in </a:t>
            </a:r>
            <a:r>
              <a:rPr lang="en-US" sz="5400" b="1" dirty="0" err="1"/>
              <a:t>JAsCo</a:t>
            </a:r>
            <a:endParaRPr lang="sk-SK" sz="54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DF39ACC-99FF-B503-B234-C536AB60E9A3}"/>
              </a:ext>
            </a:extLst>
          </p:cNvPr>
          <p:cNvSpPr txBox="1">
            <a:spLocks/>
          </p:cNvSpPr>
          <p:nvPr/>
        </p:nvSpPr>
        <p:spPr>
          <a:xfrm>
            <a:off x="377648" y="516524"/>
            <a:ext cx="98699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State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68A54E2-BBE7-BD60-8CCC-DC981A711410}"/>
              </a:ext>
            </a:extLst>
          </p:cNvPr>
          <p:cNvSpPr txBox="1"/>
          <p:nvPr/>
        </p:nvSpPr>
        <p:spPr>
          <a:xfrm>
            <a:off x="1601734" y="1898693"/>
            <a:ext cx="8739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Where is the state in the code? </a:t>
            </a:r>
          </a:p>
          <a:p>
            <a:r>
              <a:rPr lang="en-US" sz="4000" b="1" dirty="0"/>
              <a:t>			Where are states in the code?</a:t>
            </a:r>
            <a:endParaRPr lang="sk-SK" sz="40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8BDB946-69BB-4FD5-1164-D32197E542C3}"/>
              </a:ext>
            </a:extLst>
          </p:cNvPr>
          <p:cNvSpPr txBox="1"/>
          <p:nvPr/>
        </p:nvSpPr>
        <p:spPr>
          <a:xfrm>
            <a:off x="2074850" y="115715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Accompanied with the prescription of operations that can be taken </a:t>
            </a:r>
          </a:p>
          <a:p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…when sequence of operations without any flag to rely upon is on the input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6BFC2E-B884-0008-98E3-C57CC445B07A}"/>
              </a:ext>
            </a:extLst>
          </p:cNvPr>
          <p:cNvSpPr txBox="1"/>
          <p:nvPr/>
        </p:nvSpPr>
        <p:spPr>
          <a:xfrm>
            <a:off x="524496" y="3323673"/>
            <a:ext cx="9244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Something like </a:t>
            </a:r>
            <a:r>
              <a:rPr lang="en-US" sz="4800" b="1" dirty="0">
                <a:solidFill>
                  <a:srgbClr val="00B0F0"/>
                </a:solidFill>
              </a:rPr>
              <a:t>State machine diagrams</a:t>
            </a:r>
            <a:endParaRPr lang="sk-SK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D0FA0C-72E0-3777-DFE8-D72E2956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13" y="1312958"/>
            <a:ext cx="8596668" cy="587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MyLogger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hook</a:t>
            </a:r>
            <a:r>
              <a:rPr lang="sk-SK" dirty="0"/>
              <a:t> </a:t>
            </a:r>
            <a:r>
              <a:rPr lang="sk-SK" dirty="0" err="1"/>
              <a:t>LogHook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LogHook</a:t>
            </a:r>
            <a:r>
              <a:rPr lang="sk-SK" dirty="0"/>
              <a:t>(</a:t>
            </a:r>
            <a:r>
              <a:rPr lang="sk-SK" b="1" dirty="0" err="1">
                <a:solidFill>
                  <a:srgbClr val="FF0000"/>
                </a:solidFill>
              </a:rPr>
              <a:t>startmethod</a:t>
            </a:r>
            <a:r>
              <a:rPr lang="sk-SK" b="1" dirty="0">
                <a:solidFill>
                  <a:srgbClr val="FF0000"/>
                </a:solidFill>
              </a:rPr>
              <a:t>(..a1)</a:t>
            </a:r>
            <a:r>
              <a:rPr lang="sk-SK" b="1" dirty="0">
                <a:solidFill>
                  <a:schemeClr val="tx1"/>
                </a:solidFill>
              </a:rPr>
              <a:t>,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logmethod</a:t>
            </a:r>
            <a:r>
              <a:rPr lang="sk-SK" b="1" dirty="0">
                <a:solidFill>
                  <a:srgbClr val="00B050"/>
                </a:solidFill>
              </a:rPr>
              <a:t>(..a2)</a:t>
            </a:r>
            <a:r>
              <a:rPr lang="sk-SK" b="1" dirty="0">
                <a:solidFill>
                  <a:schemeClr val="tx1"/>
                </a:solidFill>
              </a:rPr>
              <a:t>,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FFC000"/>
                </a:solidFill>
              </a:rPr>
              <a:t>stopm</a:t>
            </a:r>
            <a:r>
              <a:rPr lang="sk-SK" b="1" dirty="0">
                <a:solidFill>
                  <a:srgbClr val="FFC000"/>
                </a:solidFill>
              </a:rPr>
              <a:t>(..a3)</a:t>
            </a:r>
            <a:r>
              <a:rPr lang="sk-SK" b="1" dirty="0">
                <a:solidFill>
                  <a:schemeClr val="tx1"/>
                </a:solidFill>
              </a:rPr>
              <a:t>)</a:t>
            </a:r>
            <a:r>
              <a:rPr lang="sk-SK" b="1" dirty="0">
                <a:solidFill>
                  <a:srgbClr val="FFC000"/>
                </a:solidFill>
              </a:rPr>
              <a:t> </a:t>
            </a:r>
            <a:r>
              <a:rPr lang="sk-SK" dirty="0"/>
              <a:t>{ </a:t>
            </a:r>
          </a:p>
          <a:p>
            <a:pPr marL="0" indent="0">
              <a:buNone/>
            </a:pPr>
            <a:r>
              <a:rPr lang="sk-SK" dirty="0"/>
              <a:t>			</a:t>
            </a:r>
            <a:r>
              <a:rPr lang="sk-SK" dirty="0" err="1"/>
              <a:t>start</a:t>
            </a:r>
            <a:r>
              <a:rPr lang="sk-SK" b="1" dirty="0">
                <a:solidFill>
                  <a:srgbClr val="FF0000"/>
                </a:solidFill>
              </a:rPr>
              <a:t>&gt;</a:t>
            </a:r>
            <a:r>
              <a:rPr lang="sk-SK" dirty="0"/>
              <a:t>p1; </a:t>
            </a:r>
          </a:p>
          <a:p>
            <a:pPr marL="0" indent="0">
              <a:buNone/>
            </a:pPr>
            <a:r>
              <a:rPr lang="sk-SK" dirty="0"/>
              <a:t>			p1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execute</a:t>
            </a:r>
            <a:r>
              <a:rPr lang="sk-SK" dirty="0"/>
              <a:t>(</a:t>
            </a:r>
            <a:r>
              <a:rPr lang="sk-SK" dirty="0" err="1"/>
              <a:t>startmethod</a:t>
            </a:r>
            <a:r>
              <a:rPr lang="sk-SK" dirty="0"/>
              <a:t>) </a:t>
            </a:r>
            <a:r>
              <a:rPr lang="sk-SK" b="1" dirty="0">
                <a:solidFill>
                  <a:srgbClr val="FF0000"/>
                </a:solidFill>
              </a:rPr>
              <a:t>&gt;</a:t>
            </a:r>
            <a:r>
              <a:rPr lang="sk-SK" dirty="0"/>
              <a:t> p3</a:t>
            </a:r>
            <a:r>
              <a:rPr lang="sk-SK" b="1" dirty="0"/>
              <a:t>||</a:t>
            </a:r>
            <a:r>
              <a:rPr lang="sk-SK" dirty="0"/>
              <a:t>p2; </a:t>
            </a:r>
          </a:p>
          <a:p>
            <a:pPr marL="0" indent="0">
              <a:buNone/>
            </a:pPr>
            <a:r>
              <a:rPr lang="sk-SK" dirty="0"/>
              <a:t>			p2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execute</a:t>
            </a:r>
            <a:r>
              <a:rPr lang="sk-SK" dirty="0"/>
              <a:t>(</a:t>
            </a:r>
            <a:r>
              <a:rPr lang="sk-SK" dirty="0" err="1"/>
              <a:t>logmethod</a:t>
            </a:r>
            <a:r>
              <a:rPr lang="sk-SK" dirty="0"/>
              <a:t>) </a:t>
            </a:r>
            <a:r>
              <a:rPr lang="sk-SK" b="1" dirty="0">
                <a:solidFill>
                  <a:srgbClr val="FF0000"/>
                </a:solidFill>
              </a:rPr>
              <a:t>&gt;</a:t>
            </a:r>
            <a:r>
              <a:rPr lang="sk-SK" dirty="0"/>
              <a:t> p3</a:t>
            </a:r>
            <a:r>
              <a:rPr lang="sk-SK" b="1" dirty="0"/>
              <a:t>||</a:t>
            </a:r>
            <a:r>
              <a:rPr lang="sk-SK" dirty="0"/>
              <a:t>p2; </a:t>
            </a:r>
          </a:p>
          <a:p>
            <a:pPr marL="0" indent="0">
              <a:buNone/>
            </a:pPr>
            <a:r>
              <a:rPr lang="sk-SK" dirty="0"/>
              <a:t>			p3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execute</a:t>
            </a:r>
            <a:r>
              <a:rPr lang="sk-SK" dirty="0"/>
              <a:t>(</a:t>
            </a:r>
            <a:r>
              <a:rPr lang="sk-SK" dirty="0" err="1"/>
              <a:t>stopm</a:t>
            </a:r>
            <a:r>
              <a:rPr lang="sk-SK" dirty="0"/>
              <a:t>) </a:t>
            </a:r>
            <a:r>
              <a:rPr lang="sk-SK" b="1" dirty="0">
                <a:solidFill>
                  <a:srgbClr val="FF0000"/>
                </a:solidFill>
              </a:rPr>
              <a:t>&gt;</a:t>
            </a:r>
            <a:r>
              <a:rPr lang="sk-SK" dirty="0"/>
              <a:t> p1; </a:t>
            </a:r>
          </a:p>
          <a:p>
            <a:pPr marL="0" indent="0">
              <a:buNone/>
            </a:pPr>
            <a:r>
              <a:rPr lang="sk-SK" dirty="0"/>
              <a:t>		}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 err="1"/>
              <a:t>before</a:t>
            </a:r>
            <a:r>
              <a:rPr lang="sk-SK" b="1" dirty="0"/>
              <a:t>() </a:t>
            </a:r>
            <a:r>
              <a:rPr lang="sk-SK" dirty="0"/>
              <a:t>{ </a:t>
            </a:r>
          </a:p>
          <a:p>
            <a:pPr marL="0" indent="0">
              <a:buNone/>
            </a:pPr>
            <a:r>
              <a:rPr lang="sk-SK" dirty="0"/>
              <a:t>			</a:t>
            </a:r>
            <a:r>
              <a:rPr lang="sk-SK" dirty="0" err="1"/>
              <a:t>System.out.println</a:t>
            </a:r>
            <a:r>
              <a:rPr lang="sk-SK" dirty="0"/>
              <a:t>(</a:t>
            </a:r>
            <a:r>
              <a:rPr lang="sk-SK" dirty="0" err="1"/>
              <a:t>thisJoinPoint.getName</a:t>
            </a:r>
            <a:r>
              <a:rPr lang="sk-SK" dirty="0"/>
              <a:t>()); </a:t>
            </a:r>
          </a:p>
          <a:p>
            <a:pPr marL="0" indent="0">
              <a:buNone/>
            </a:pPr>
            <a:r>
              <a:rPr lang="sk-SK" dirty="0"/>
              <a:t>		} \\ ak chceme len p2(): </a:t>
            </a:r>
            <a:r>
              <a:rPr lang="sk-SK" dirty="0" err="1"/>
              <a:t>before</a:t>
            </a:r>
            <a:r>
              <a:rPr lang="sk-SK" dirty="0"/>
              <a:t> p2() { . . . } </a:t>
            </a:r>
          </a:p>
          <a:p>
            <a:pPr marL="0" indent="0">
              <a:buNone/>
            </a:pPr>
            <a:r>
              <a:rPr lang="sk-SK" dirty="0"/>
              <a:t>	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4" name="Šípka: doľava 3">
            <a:extLst>
              <a:ext uri="{FF2B5EF4-FFF2-40B4-BE49-F238E27FC236}">
                <a16:creationId xmlns:a16="http://schemas.microsoft.com/office/drawing/2014/main" id="{4ED6EFD8-FA2B-5067-A459-F87E94A92D49}"/>
              </a:ext>
            </a:extLst>
          </p:cNvPr>
          <p:cNvSpPr/>
          <p:nvPr/>
        </p:nvSpPr>
        <p:spPr>
          <a:xfrm rot="21413067">
            <a:off x="3047755" y="2525845"/>
            <a:ext cx="5097444" cy="2158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3536D33-60D1-F64D-5BAE-AC871EDEF45A}"/>
              </a:ext>
            </a:extLst>
          </p:cNvPr>
          <p:cNvSpPr txBox="1">
            <a:spLocks/>
          </p:cNvSpPr>
          <p:nvPr/>
        </p:nvSpPr>
        <p:spPr>
          <a:xfrm>
            <a:off x="8147297" y="224441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a) Explicit start transition</a:t>
            </a:r>
            <a:endParaRPr lang="sk-SK" sz="2000" b="1" dirty="0"/>
          </a:p>
        </p:txBody>
      </p:sp>
      <p:sp>
        <p:nvSpPr>
          <p:cNvPr id="6" name="Šípka: doľava 5">
            <a:extLst>
              <a:ext uri="{FF2B5EF4-FFF2-40B4-BE49-F238E27FC236}">
                <a16:creationId xmlns:a16="http://schemas.microsoft.com/office/drawing/2014/main" id="{A1174F40-2296-BC85-6584-0A5A440DD37D}"/>
              </a:ext>
            </a:extLst>
          </p:cNvPr>
          <p:cNvSpPr/>
          <p:nvPr/>
        </p:nvSpPr>
        <p:spPr>
          <a:xfrm rot="21413067">
            <a:off x="5799036" y="2934854"/>
            <a:ext cx="2388822" cy="2182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1A307907-F7F5-33E8-7444-636F95F4BD3F}"/>
              </a:ext>
            </a:extLst>
          </p:cNvPr>
          <p:cNvSpPr txBox="1">
            <a:spLocks/>
          </p:cNvSpPr>
          <p:nvPr/>
        </p:nvSpPr>
        <p:spPr>
          <a:xfrm>
            <a:off x="8148185" y="278329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b) Two possible destination </a:t>
            </a:r>
          </a:p>
          <a:p>
            <a:pPr marL="0" indent="0">
              <a:buNone/>
            </a:pPr>
            <a:r>
              <a:rPr lang="en-US" sz="2000" b="1" dirty="0"/>
              <a:t>				  transitions</a:t>
            </a:r>
            <a:endParaRPr lang="sk-SK" sz="20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46EC53E-317D-66CE-D160-DF076D3B5ACE}"/>
              </a:ext>
            </a:extLst>
          </p:cNvPr>
          <p:cNvSpPr txBox="1"/>
          <p:nvPr/>
        </p:nvSpPr>
        <p:spPr>
          <a:xfrm>
            <a:off x="8901307" y="4208500"/>
            <a:ext cx="7957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dirty="0" err="1"/>
              <a:t>start</a:t>
            </a:r>
            <a:r>
              <a:rPr lang="sk-SK" dirty="0"/>
              <a:t>&gt;p1</a:t>
            </a:r>
            <a:r>
              <a:rPr lang="en-US" dirty="0"/>
              <a:t> || p2</a:t>
            </a:r>
            <a:r>
              <a:rPr lang="sk-SK" dirty="0"/>
              <a:t>; 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DD3F5B61-CAAD-23DE-A47E-56C0DFBB0960}"/>
              </a:ext>
            </a:extLst>
          </p:cNvPr>
          <p:cNvSpPr txBox="1">
            <a:spLocks/>
          </p:cNvSpPr>
          <p:nvPr/>
        </p:nvSpPr>
        <p:spPr>
          <a:xfrm>
            <a:off x="8148185" y="374828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c) Two start transitions:</a:t>
            </a:r>
            <a:endParaRPr lang="sk-SK" sz="2000" b="1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3B8FAC7E-BFF9-5830-8B86-576FAA1453B5}"/>
              </a:ext>
            </a:extLst>
          </p:cNvPr>
          <p:cNvSpPr txBox="1">
            <a:spLocks/>
          </p:cNvSpPr>
          <p:nvPr/>
        </p:nvSpPr>
        <p:spPr>
          <a:xfrm>
            <a:off x="7528148" y="1144009"/>
            <a:ext cx="4247564" cy="1096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b="1" dirty="0">
                <a:solidFill>
                  <a:srgbClr val="FF0000"/>
                </a:solidFill>
              </a:rPr>
              <a:t>Type of </a:t>
            </a:r>
          </a:p>
          <a:p>
            <a:pPr marL="0" indent="0" algn="r">
              <a:buNone/>
            </a:pPr>
            <a:r>
              <a:rPr lang="en-US" sz="4800" b="1" dirty="0">
                <a:solidFill>
                  <a:srgbClr val="FF0000"/>
                </a:solidFill>
              </a:rPr>
              <a:t>transitions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C1A2148-C979-0B49-EF9E-35A7151C7E79}"/>
              </a:ext>
            </a:extLst>
          </p:cNvPr>
          <p:cNvSpPr txBox="1"/>
          <p:nvPr/>
        </p:nvSpPr>
        <p:spPr>
          <a:xfrm>
            <a:off x="3330724" y="1173936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Used methods that </a:t>
            </a:r>
          </a:p>
          <a:p>
            <a:r>
              <a:rPr lang="en-US" sz="2000" dirty="0"/>
              <a:t>should be </a:t>
            </a:r>
            <a:r>
              <a:rPr lang="en-US" sz="2000" b="1" dirty="0">
                <a:solidFill>
                  <a:srgbClr val="00B0F0"/>
                </a:solidFill>
              </a:rPr>
              <a:t>executed</a:t>
            </a:r>
            <a:endParaRPr lang="sk-SK" sz="2400" b="1" dirty="0">
              <a:solidFill>
                <a:srgbClr val="00B0F0"/>
              </a:solidFill>
            </a:endParaRPr>
          </a:p>
        </p:txBody>
      </p:sp>
      <p:sp>
        <p:nvSpPr>
          <p:cNvPr id="13" name="Pravá zložená zátvorka 12">
            <a:extLst>
              <a:ext uri="{FF2B5EF4-FFF2-40B4-BE49-F238E27FC236}">
                <a16:creationId xmlns:a16="http://schemas.microsoft.com/office/drawing/2014/main" id="{DF4B9417-8CE6-E10E-0EC5-5A5B65DA5924}"/>
              </a:ext>
            </a:extLst>
          </p:cNvPr>
          <p:cNvSpPr/>
          <p:nvPr/>
        </p:nvSpPr>
        <p:spPr>
          <a:xfrm rot="16200000">
            <a:off x="4785816" y="-533154"/>
            <a:ext cx="323724" cy="5101641"/>
          </a:xfrm>
          <a:prstGeom prst="rightBrac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5FAA69B-97B7-2B01-DEAA-BF9F69B7DD20}"/>
              </a:ext>
            </a:extLst>
          </p:cNvPr>
          <p:cNvSpPr txBox="1"/>
          <p:nvPr/>
        </p:nvSpPr>
        <p:spPr>
          <a:xfrm>
            <a:off x="8901307" y="5096350"/>
            <a:ext cx="795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dirty="0"/>
              <a:t>p2</a:t>
            </a:r>
            <a:r>
              <a:rPr lang="sk-SK" b="1" dirty="0">
                <a:solidFill>
                  <a:srgbClr val="FF0000"/>
                </a:solidFill>
              </a:rPr>
              <a:t>: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execute</a:t>
            </a:r>
            <a:r>
              <a:rPr lang="sk-SK" dirty="0"/>
              <a:t>(</a:t>
            </a:r>
            <a:r>
              <a:rPr lang="sk-SK" dirty="0" err="1"/>
              <a:t>logmethod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&amp;&amp; !</a:t>
            </a:r>
            <a:r>
              <a:rPr lang="en-US" dirty="0" err="1"/>
              <a:t>cflow</a:t>
            </a:r>
            <a:r>
              <a:rPr lang="en-US" dirty="0"/>
              <a:t>(</a:t>
            </a:r>
            <a:r>
              <a:rPr lang="sk-SK" dirty="0" err="1"/>
              <a:t>stopm</a:t>
            </a:r>
            <a:r>
              <a:rPr lang="en-US" dirty="0"/>
              <a:t>)</a:t>
            </a:r>
            <a:r>
              <a:rPr lang="sk-SK" dirty="0"/>
              <a:t>; 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BE6BB706-7DF1-9B11-4DF9-8D6D94F5378B}"/>
              </a:ext>
            </a:extLst>
          </p:cNvPr>
          <p:cNvSpPr txBox="1">
            <a:spLocks/>
          </p:cNvSpPr>
          <p:nvPr/>
        </p:nvSpPr>
        <p:spPr>
          <a:xfrm>
            <a:off x="8148185" y="4742104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d) No transition:</a:t>
            </a:r>
            <a:endParaRPr lang="sk-SK" sz="2000" b="1" dirty="0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8E236124-D3F4-27E3-59C2-1E9BA32F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88" y="229158"/>
            <a:ext cx="963105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Stateful Code - Core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85517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402C9-52BE-962A-9FFD-89CCD36B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47" y="367070"/>
            <a:ext cx="919695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Connector</a:t>
            </a:r>
            <a:r>
              <a:rPr lang="en-US" sz="5400" b="1" dirty="0"/>
              <a:t> for Stateful Code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7F74F7-4442-7C18-8C39-7FFBA5E3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68" y="321308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connector</a:t>
            </a:r>
            <a:r>
              <a:rPr lang="sk-SK" b="1" dirty="0"/>
              <a:t> </a:t>
            </a:r>
            <a:r>
              <a:rPr lang="sk-SK" dirty="0" err="1"/>
              <a:t>MyLoggerConnector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err="1"/>
              <a:t>MyLogger.LogHook</a:t>
            </a:r>
            <a:r>
              <a:rPr lang="sk-SK" dirty="0"/>
              <a:t> hook0 = 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MyLogger.LogHook</a:t>
            </a:r>
            <a:r>
              <a:rPr lang="sk-SK" dirty="0"/>
              <a:t>(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mypackage.Main.x</a:t>
            </a:r>
            <a:r>
              <a:rPr lang="sk-SK" dirty="0"/>
              <a:t>(),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mypackage.Main.y</a:t>
            </a:r>
            <a:r>
              <a:rPr lang="sk-SK" dirty="0"/>
              <a:t>(),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void</a:t>
            </a:r>
            <a:r>
              <a:rPr lang="sk-SK" dirty="0"/>
              <a:t> </a:t>
            </a:r>
            <a:r>
              <a:rPr lang="sk-SK" dirty="0" err="1"/>
              <a:t>mypackage.Main.z</a:t>
            </a:r>
            <a:r>
              <a:rPr lang="sk-SK" dirty="0"/>
              <a:t>() </a:t>
            </a:r>
          </a:p>
          <a:p>
            <a:pPr marL="0" indent="0">
              <a:buNone/>
            </a:pPr>
            <a:r>
              <a:rPr lang="sk-SK" dirty="0"/>
              <a:t>	); 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138AD7F-0F17-C2E7-B02E-C30AC08E2B66}"/>
              </a:ext>
            </a:extLst>
          </p:cNvPr>
          <p:cNvSpPr txBox="1"/>
          <p:nvPr/>
        </p:nvSpPr>
        <p:spPr>
          <a:xfrm>
            <a:off x="3880715" y="1263861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the connector with the hook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9B5DBB3-D0A9-06F7-A2FE-9858C0C89BAE}"/>
              </a:ext>
            </a:extLst>
          </p:cNvPr>
          <p:cNvSpPr txBox="1"/>
          <p:nvPr/>
        </p:nvSpPr>
        <p:spPr>
          <a:xfrm>
            <a:off x="767113" y="1739595"/>
            <a:ext cx="95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Connects aspects with code – without them aspects are not modifying the original program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F164588-B640-9F57-6E13-FF87E3E8512D}"/>
              </a:ext>
            </a:extLst>
          </p:cNvPr>
          <p:cNvSpPr txBox="1"/>
          <p:nvPr/>
        </p:nvSpPr>
        <p:spPr>
          <a:xfrm>
            <a:off x="767113" y="2152349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binding in Theme/UML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77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01585-B07F-0209-2BCA-E338A6A1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09" y="210700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 Program With State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539181-B70D-06DC-25C3-F49D8C6E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16" y="2234797"/>
            <a:ext cx="8596668" cy="459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Main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main</a:t>
            </a:r>
            <a:r>
              <a:rPr lang="sk-SK" dirty="0"/>
              <a:t>(</a:t>
            </a:r>
            <a:r>
              <a:rPr lang="sk-SK" dirty="0" err="1"/>
              <a:t>String</a:t>
            </a:r>
            <a:r>
              <a:rPr lang="sk-SK" dirty="0"/>
              <a:t>[] </a:t>
            </a:r>
            <a:r>
              <a:rPr lang="sk-SK" dirty="0" err="1"/>
              <a:t>args</a:t>
            </a:r>
            <a:r>
              <a:rPr lang="sk-SK" dirty="0"/>
              <a:t>) {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Main</a:t>
            </a:r>
            <a:r>
              <a:rPr lang="sk-SK" dirty="0"/>
              <a:t> m = new </a:t>
            </a:r>
            <a:r>
              <a:rPr lang="sk-SK" dirty="0" err="1"/>
              <a:t>Main</a:t>
            </a:r>
            <a:r>
              <a:rPr lang="sk-SK" dirty="0"/>
              <a:t>();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m.x</a:t>
            </a:r>
            <a:r>
              <a:rPr lang="sk-SK" dirty="0"/>
              <a:t>();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m.x</a:t>
            </a:r>
            <a:r>
              <a:rPr lang="sk-SK" dirty="0"/>
              <a:t>(); </a:t>
            </a:r>
          </a:p>
          <a:p>
            <a:pPr marL="0" indent="0">
              <a:buNone/>
            </a:pPr>
            <a:r>
              <a:rPr lang="sk-SK" dirty="0"/>
              <a:t>	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/>
              <a:t>x() {  y(); 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/>
              <a:t>y() { z(); 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/>
              <a:t>z() { </a:t>
            </a:r>
            <a:r>
              <a:rPr lang="sk-SK" dirty="0" err="1"/>
              <a:t>zzz</a:t>
            </a:r>
            <a:r>
              <a:rPr lang="sk-SK" dirty="0"/>
              <a:t>(); 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zzz</a:t>
            </a:r>
            <a:r>
              <a:rPr lang="sk-SK" dirty="0"/>
              <a:t>() { </a:t>
            </a:r>
            <a:r>
              <a:rPr lang="sk-SK" dirty="0" err="1"/>
              <a:t>System.out.println</a:t>
            </a:r>
            <a:r>
              <a:rPr lang="sk-SK" dirty="0"/>
              <a:t>(”</a:t>
            </a:r>
            <a:r>
              <a:rPr lang="sk-SK" dirty="0" err="1"/>
              <a:t>out</a:t>
            </a:r>
            <a:r>
              <a:rPr lang="sk-SK" dirty="0"/>
              <a:t>”); } </a:t>
            </a:r>
          </a:p>
          <a:p>
            <a:pPr marL="0" indent="0">
              <a:buNone/>
            </a:pPr>
            <a:r>
              <a:rPr lang="sk-SK" dirty="0"/>
              <a:t>}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3DD4EC0-E270-C11A-66E9-6D4BEFF1B79F}"/>
              </a:ext>
            </a:extLst>
          </p:cNvPr>
          <p:cNvSpPr txBox="1"/>
          <p:nvPr/>
        </p:nvSpPr>
        <p:spPr>
          <a:xfrm>
            <a:off x="9088767" y="3378711"/>
            <a:ext cx="595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 </a:t>
            </a:r>
          </a:p>
          <a:p>
            <a:r>
              <a:rPr lang="pl-PL" dirty="0"/>
              <a:t>y </a:t>
            </a:r>
          </a:p>
          <a:p>
            <a:r>
              <a:rPr lang="pl-PL" dirty="0"/>
              <a:t>z </a:t>
            </a:r>
          </a:p>
          <a:p>
            <a:r>
              <a:rPr lang="pl-PL" dirty="0"/>
              <a:t>out </a:t>
            </a:r>
          </a:p>
          <a:p>
            <a:r>
              <a:rPr lang="pl-PL" dirty="0"/>
              <a:t>x </a:t>
            </a:r>
          </a:p>
          <a:p>
            <a:r>
              <a:rPr lang="pl-PL" dirty="0"/>
              <a:t>y </a:t>
            </a:r>
          </a:p>
          <a:p>
            <a:r>
              <a:rPr lang="pl-PL" dirty="0"/>
              <a:t>z </a:t>
            </a:r>
          </a:p>
          <a:p>
            <a:r>
              <a:rPr lang="pl-PL" dirty="0"/>
              <a:t>out</a:t>
            </a:r>
            <a:endParaRPr lang="sk-SK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EE293E3-78AA-16B1-09E1-6705AE8EFE62}"/>
              </a:ext>
            </a:extLst>
          </p:cNvPr>
          <p:cNvSpPr txBox="1">
            <a:spLocks/>
          </p:cNvSpPr>
          <p:nvPr/>
        </p:nvSpPr>
        <p:spPr>
          <a:xfrm>
            <a:off x="8056055" y="2981080"/>
            <a:ext cx="1548654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800" b="1" dirty="0"/>
              <a:t>Output: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76B0437-5ADE-D3E4-8DE8-3038C3BAEA1D}"/>
              </a:ext>
            </a:extLst>
          </p:cNvPr>
          <p:cNvSpPr txBox="1"/>
          <p:nvPr/>
        </p:nvSpPr>
        <p:spPr>
          <a:xfrm>
            <a:off x="3469543" y="1329150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the methods and custom program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32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8A631-6386-3C36-630B-C30683C4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42" y="287970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Another Example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7D8D66-8B08-47C8-F452-6DEAB922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51" y="1982619"/>
            <a:ext cx="4361071" cy="228867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public static void main</a:t>
            </a:r>
            <a:r>
              <a:rPr lang="en-US" dirty="0"/>
              <a:t>(String[] </a:t>
            </a:r>
            <a:r>
              <a:rPr lang="en-US" dirty="0" err="1"/>
              <a:t>args</a:t>
            </a:r>
            <a:r>
              <a:rPr lang="en-US" dirty="0"/>
              <a:t>) { </a:t>
            </a:r>
          </a:p>
          <a:p>
            <a:pPr marL="0" indent="0">
              <a:buNone/>
            </a:pPr>
            <a:r>
              <a:rPr lang="en-US" dirty="0"/>
              <a:t>	Main m = new Main();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m.z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m.z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09C0326-2902-72D1-7053-35A4E7352F0C}"/>
              </a:ext>
            </a:extLst>
          </p:cNvPr>
          <p:cNvSpPr txBox="1"/>
          <p:nvPr/>
        </p:nvSpPr>
        <p:spPr>
          <a:xfrm>
            <a:off x="7026764" y="304118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out </a:t>
            </a:r>
          </a:p>
          <a:p>
            <a:r>
              <a:rPr lang="pl-PL" dirty="0"/>
              <a:t>out</a:t>
            </a:r>
            <a:endParaRPr lang="sk-SK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1AFB39C-469C-C5F6-EB51-BA43F95563A6}"/>
              </a:ext>
            </a:extLst>
          </p:cNvPr>
          <p:cNvSpPr txBox="1">
            <a:spLocks/>
          </p:cNvSpPr>
          <p:nvPr/>
        </p:nvSpPr>
        <p:spPr>
          <a:xfrm>
            <a:off x="5994052" y="2643550"/>
            <a:ext cx="1548654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800" b="1" dirty="0"/>
              <a:t>Output: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ACE21A8-8209-12FE-3125-36712CD6D0A1}"/>
              </a:ext>
            </a:extLst>
          </p:cNvPr>
          <p:cNvSpPr txBox="1"/>
          <p:nvPr/>
        </p:nvSpPr>
        <p:spPr>
          <a:xfrm>
            <a:off x="3332343" y="1214293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Method does not move from the initial state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32582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CFE7C-BED0-E964-4F51-8AA57FE9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42" y="241385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JAsCo</a:t>
            </a:r>
            <a:r>
              <a:rPr lang="sk-SK" sz="5400" b="1" dirty="0"/>
              <a:t> and </a:t>
            </a:r>
            <a:r>
              <a:rPr lang="sk-SK" sz="5400" b="1" dirty="0" err="1"/>
              <a:t>Adaptive</a:t>
            </a:r>
            <a:r>
              <a:rPr lang="sk-SK" sz="5400" b="1" dirty="0"/>
              <a:t> </a:t>
            </a:r>
            <a:r>
              <a:rPr lang="sk-SK" sz="5400" b="1" dirty="0" err="1"/>
              <a:t>Programming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62BF94-0B47-E5EB-D9FC-BFCCB885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19" y="2093083"/>
            <a:ext cx="8596668" cy="3880773"/>
          </a:xfrm>
        </p:spPr>
        <p:txBody>
          <a:bodyPr/>
          <a:lstStyle/>
          <a:p>
            <a:r>
              <a:rPr lang="en-US" b="1" dirty="0"/>
              <a:t>L</a:t>
            </a:r>
            <a:r>
              <a:rPr lang="sk-SK" b="1" dirty="0" err="1"/>
              <a:t>aw</a:t>
            </a:r>
            <a:r>
              <a:rPr lang="en-US" b="1" dirty="0"/>
              <a:t> of Demeter </a:t>
            </a:r>
            <a:r>
              <a:rPr lang="en-US" dirty="0"/>
              <a:t>– method can communicate only with arguments, part objects (stored or computed) and newly created objects </a:t>
            </a:r>
            <a:r>
              <a:rPr lang="sk-SK" dirty="0"/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1D5727E-EA50-B96D-1407-7D46EEFAB11D}"/>
              </a:ext>
            </a:extLst>
          </p:cNvPr>
          <p:cNvSpPr txBox="1"/>
          <p:nvPr/>
        </p:nvSpPr>
        <p:spPr>
          <a:xfrm>
            <a:off x="611177" y="2970266"/>
            <a:ext cx="4552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class </a:t>
            </a:r>
            <a:r>
              <a:rPr lang="en-US" altLang="sk-SK" sz="1800" b="1" dirty="0" err="1">
                <a:solidFill>
                  <a:schemeClr val="tx1"/>
                </a:solidFill>
                <a:latin typeface="ProFont" pitchFamily="49" charset="0"/>
              </a:rPr>
              <a:t>ViolatingDemetersLaw</a:t>
            </a:r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  <a:r>
              <a:rPr lang="en-US" altLang="sk-SK" sz="1800" dirty="0" err="1">
                <a:solidFill>
                  <a:schemeClr val="tx1"/>
                </a:solidFill>
                <a:latin typeface="ProFont" pitchFamily="49" charset="0"/>
              </a:rPr>
              <a:t>MyClass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</a:t>
            </a:r>
            <a:r>
              <a:rPr lang="en-US" altLang="sk-SK" sz="1800" dirty="0" err="1">
                <a:solidFill>
                  <a:schemeClr val="tx1"/>
                </a:solidFill>
                <a:latin typeface="ProFont" pitchFamily="49" charset="0"/>
              </a:rPr>
              <a:t>myClass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public void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do() 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	</a:t>
            </a:r>
            <a:r>
              <a:rPr lang="en-US" altLang="sk-SK" sz="1800" b="1" dirty="0">
                <a:solidFill>
                  <a:srgbClr val="FF0000"/>
                </a:solidFill>
                <a:latin typeface="ProFont" pitchFamily="49" charset="0"/>
              </a:rPr>
              <a:t>myClass.getVariable1().</a:t>
            </a:r>
            <a:r>
              <a:rPr lang="en-US" altLang="sk-SK" sz="1800" b="1" dirty="0" err="1">
                <a:solidFill>
                  <a:srgbClr val="FF0000"/>
                </a:solidFill>
                <a:latin typeface="ProFont" pitchFamily="49" charset="0"/>
              </a:rPr>
              <a:t>doSomething</a:t>
            </a:r>
            <a:r>
              <a:rPr lang="en-US" altLang="sk-SK" sz="1800" b="1" dirty="0">
                <a:solidFill>
                  <a:srgbClr val="FF0000"/>
                </a:solidFill>
                <a:latin typeface="ProFont" pitchFamily="49" charset="0"/>
              </a:rPr>
              <a:t>(-</a:t>
            </a:r>
            <a:r>
              <a:rPr lang="en-US" altLang="sk-SK" b="1" dirty="0">
                <a:solidFill>
                  <a:srgbClr val="FF0000"/>
                </a:solidFill>
                <a:latin typeface="ProFont" pitchFamily="49" charset="0"/>
              </a:rPr>
              <a:t>1</a:t>
            </a:r>
            <a:r>
              <a:rPr lang="en-US" altLang="sk-SK" sz="1800" b="1" dirty="0">
                <a:solidFill>
                  <a:srgbClr val="FF0000"/>
                </a:solidFill>
                <a:latin typeface="ProFont" pitchFamily="49" charset="0"/>
              </a:rPr>
              <a:t>);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}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}</a:t>
            </a: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E01B55E-D9AE-1D1A-F8CE-2A131F5A1F4A}"/>
              </a:ext>
            </a:extLst>
          </p:cNvPr>
          <p:cNvSpPr txBox="1"/>
          <p:nvPr/>
        </p:nvSpPr>
        <p:spPr>
          <a:xfrm>
            <a:off x="5857231" y="4597262"/>
            <a:ext cx="2286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class DemetersLaw1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MyClass2 myClass2;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public void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do() 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	</a:t>
            </a:r>
            <a:r>
              <a:rPr lang="en-US" altLang="sk-SK" sz="1800" b="1" dirty="0">
                <a:solidFill>
                  <a:srgbClr val="00B050"/>
                </a:solidFill>
                <a:latin typeface="ProFont" pitchFamily="49" charset="0"/>
              </a:rPr>
              <a:t>myClass2.do (-</a:t>
            </a:r>
            <a:r>
              <a:rPr lang="en-US" altLang="sk-SK" b="1" dirty="0">
                <a:solidFill>
                  <a:srgbClr val="00B050"/>
                </a:solidFill>
                <a:latin typeface="ProFont" pitchFamily="49" charset="0"/>
              </a:rPr>
              <a:t>1</a:t>
            </a:r>
            <a:r>
              <a:rPr lang="en-US" altLang="sk-SK" sz="1800" b="1" dirty="0">
                <a:solidFill>
                  <a:srgbClr val="00B050"/>
                </a:solidFill>
                <a:latin typeface="ProFont" pitchFamily="49" charset="0"/>
              </a:rPr>
              <a:t>);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}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}</a:t>
            </a: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530B4A3-993E-7AF2-CA8A-8C5102C44727}"/>
              </a:ext>
            </a:extLst>
          </p:cNvPr>
          <p:cNvSpPr txBox="1"/>
          <p:nvPr/>
        </p:nvSpPr>
        <p:spPr>
          <a:xfrm>
            <a:off x="8512728" y="4541007"/>
            <a:ext cx="3128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class MyClass2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MyClass3 myClass3;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</a:t>
            </a:r>
            <a:r>
              <a:rPr lang="en-US" altLang="sk-SK" sz="1800" b="1" dirty="0">
                <a:solidFill>
                  <a:schemeClr val="tx1"/>
                </a:solidFill>
                <a:latin typeface="ProFont" pitchFamily="49" charset="0"/>
              </a:rPr>
              <a:t>public void 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do(int </a:t>
            </a:r>
            <a:r>
              <a:rPr lang="en-US" altLang="sk-SK" sz="1800" dirty="0" err="1">
                <a:solidFill>
                  <a:schemeClr val="tx1"/>
                </a:solidFill>
                <a:latin typeface="ProFont" pitchFamily="49" charset="0"/>
              </a:rPr>
              <a:t>i</a:t>
            </a:r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) {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	</a:t>
            </a:r>
            <a:r>
              <a:rPr lang="en-US" altLang="sk-SK" sz="1800" b="1" dirty="0">
                <a:solidFill>
                  <a:srgbClr val="FF0000"/>
                </a:solidFill>
                <a:latin typeface="ProFont" pitchFamily="49" charset="0"/>
              </a:rPr>
              <a:t>myClass3.doSomething(</a:t>
            </a:r>
            <a:r>
              <a:rPr lang="en-US" altLang="sk-SK" sz="1800" b="1" dirty="0" err="1">
                <a:solidFill>
                  <a:srgbClr val="FF0000"/>
                </a:solidFill>
                <a:latin typeface="ProFont" pitchFamily="49" charset="0"/>
              </a:rPr>
              <a:t>i</a:t>
            </a:r>
            <a:r>
              <a:rPr lang="en-US" altLang="sk-SK" sz="1800" b="1" dirty="0">
                <a:solidFill>
                  <a:srgbClr val="FF0000"/>
                </a:solidFill>
                <a:latin typeface="ProFont" pitchFamily="49" charset="0"/>
              </a:rPr>
              <a:t>);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   }</a:t>
            </a:r>
          </a:p>
          <a:p>
            <a:r>
              <a:rPr lang="en-US" altLang="sk-SK" sz="1800" dirty="0">
                <a:solidFill>
                  <a:schemeClr val="tx1"/>
                </a:solidFill>
                <a:latin typeface="ProFont" pitchFamily="49" charset="0"/>
              </a:rPr>
              <a:t>}</a:t>
            </a:r>
          </a:p>
          <a:p>
            <a:endParaRPr lang="sk-SK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371B553-C58E-917F-A48A-95D7AB8BFC7B}"/>
              </a:ext>
            </a:extLst>
          </p:cNvPr>
          <p:cNvSpPr txBox="1">
            <a:spLocks/>
          </p:cNvSpPr>
          <p:nvPr/>
        </p:nvSpPr>
        <p:spPr>
          <a:xfrm>
            <a:off x="5624335" y="392407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Resolved with: </a:t>
            </a:r>
            <a:endParaRPr lang="sk-SK" sz="28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80F00CC2-84B2-AD5B-33FC-A16D172B1454}"/>
              </a:ext>
            </a:extLst>
          </p:cNvPr>
          <p:cNvSpPr txBox="1">
            <a:spLocks/>
          </p:cNvSpPr>
          <p:nvPr/>
        </p:nvSpPr>
        <p:spPr>
          <a:xfrm>
            <a:off x="223641" y="569416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Still, Do() logic pollutes code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– is scattered in several classes 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0" name="Šípka: doľava 9">
            <a:extLst>
              <a:ext uri="{FF2B5EF4-FFF2-40B4-BE49-F238E27FC236}">
                <a16:creationId xmlns:a16="http://schemas.microsoft.com/office/drawing/2014/main" id="{5069EB44-8BC4-60F7-1F0C-5F10C6A94EAB}"/>
              </a:ext>
            </a:extLst>
          </p:cNvPr>
          <p:cNvSpPr/>
          <p:nvPr/>
        </p:nvSpPr>
        <p:spPr>
          <a:xfrm rot="13260448">
            <a:off x="4650833" y="4523174"/>
            <a:ext cx="819027" cy="9956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98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746C5-A135-1190-6D13-756D3794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C307F1-A583-5B1D-552A-E7544C77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2B3907C-87D8-33B5-2484-4F435A2B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95" y="-1"/>
            <a:ext cx="12071307" cy="687402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36E37E6-16E2-E1C3-6F7E-16710DD114A9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307045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668D9-A387-AFC7-C109-D3B75FB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45E9F3-97EF-B5ED-9A76-96B3DAC0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969A71D-10E5-11D2-FC10-90737B20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419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17CFE1F-9D2C-5EBA-920C-1E77A498A828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169384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003C1-D3E7-AC97-6E38-79F02A42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189849-6862-C538-1273-A9A796FC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44ED7D5-9A0E-8428-EEAA-0E6CC0CD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4874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6557534-FC71-752B-722A-17D7DB703061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422590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FD5ED-39F3-C39D-A20C-79CB10CB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8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6600" b="1" dirty="0"/>
              <a:t>Software </a:t>
            </a:r>
            <a:r>
              <a:rPr lang="en-US" sz="6600" b="1" dirty="0"/>
              <a:t>C</a:t>
            </a:r>
            <a:r>
              <a:rPr lang="sk-SK" sz="6600" b="1" dirty="0" err="1"/>
              <a:t>omponent</a:t>
            </a:r>
            <a:endParaRPr lang="sk-SK" sz="6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F92FCF-5E94-9E91-811E-2A5126DA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01" y="1387339"/>
            <a:ext cx="8596668" cy="282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Software component </a:t>
            </a:r>
            <a:r>
              <a:rPr lang="en-US" sz="2800" b="1" dirty="0" err="1"/>
              <a:t>i</a:t>
            </a:r>
            <a:r>
              <a:rPr lang="sk-SK" sz="2800" b="1" dirty="0"/>
              <a:t>s </a:t>
            </a:r>
            <a:r>
              <a:rPr lang="sk-SK" sz="2800" b="1" dirty="0" err="1"/>
              <a:t>unit</a:t>
            </a:r>
            <a:r>
              <a:rPr lang="sk-SK" sz="2800" b="1" dirty="0"/>
              <a:t> of </a:t>
            </a:r>
            <a:r>
              <a:rPr lang="sk-SK" sz="2800" b="1" dirty="0" err="1"/>
              <a:t>composition</a:t>
            </a:r>
            <a:r>
              <a:rPr lang="sk-SK" sz="2800" b="1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explicitly</a:t>
            </a:r>
            <a:r>
              <a:rPr lang="sk-SK" sz="2800" dirty="0"/>
              <a:t> </a:t>
            </a:r>
            <a:r>
              <a:rPr lang="sk-SK" sz="2800" dirty="0" err="1"/>
              <a:t>determined</a:t>
            </a:r>
            <a:r>
              <a:rPr lang="sk-SK" sz="2800" dirty="0"/>
              <a:t> </a:t>
            </a:r>
            <a:r>
              <a:rPr lang="en-US" sz="2800" dirty="0"/>
              <a:t>(approval) and required interfaces and dependencies. Similarly, it can be independently deployed and is </a:t>
            </a:r>
            <a:r>
              <a:rPr lang="en-US" sz="2800" b="1" dirty="0">
                <a:solidFill>
                  <a:schemeClr val="tx1"/>
                </a:solidFill>
              </a:rPr>
              <a:t>subject of composition</a:t>
            </a:r>
            <a:r>
              <a:rPr lang="en-US" sz="2800" dirty="0"/>
              <a:t> performed by third parties. Component has no externally observable state.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9AF6411-81D0-95E9-EF77-64342285C838}"/>
              </a:ext>
            </a:extLst>
          </p:cNvPr>
          <p:cNvSpPr txBox="1"/>
          <p:nvPr/>
        </p:nvSpPr>
        <p:spPr>
          <a:xfrm>
            <a:off x="735061" y="5138797"/>
            <a:ext cx="9168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Unit of modularization </a:t>
            </a:r>
            <a:r>
              <a:rPr lang="en-US" sz="2800" dirty="0"/>
              <a:t>exceeding </a:t>
            </a:r>
            <a:r>
              <a:rPr lang="en-US" sz="2800" b="1" i="1" dirty="0"/>
              <a:t>the size of a single class </a:t>
            </a:r>
            <a:r>
              <a:rPr lang="en-US" sz="2800" dirty="0"/>
              <a:t>that may be </a:t>
            </a:r>
            <a:r>
              <a:rPr lang="en-US" sz="2800" b="1" dirty="0">
                <a:solidFill>
                  <a:srgbClr val="FFC000"/>
                </a:solidFill>
              </a:rPr>
              <a:t>connected with other such units in different contexts</a:t>
            </a:r>
            <a:r>
              <a:rPr lang="en-US" sz="2800" dirty="0"/>
              <a:t>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4C1CB95-89B3-B5A1-F0FB-7739619F4CA3}"/>
              </a:ext>
            </a:extLst>
          </p:cNvPr>
          <p:cNvSpPr txBox="1"/>
          <p:nvPr/>
        </p:nvSpPr>
        <p:spPr>
          <a:xfrm>
            <a:off x="4176777" y="4160827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SZYPERSKI, </a:t>
            </a:r>
            <a:r>
              <a:rPr lang="sk-SK" dirty="0" err="1"/>
              <a:t>Clemens</a:t>
            </a:r>
            <a:r>
              <a:rPr lang="sk-SK" dirty="0"/>
              <a:t>, 2002. </a:t>
            </a:r>
            <a:r>
              <a:rPr lang="sk-SK" dirty="0" err="1"/>
              <a:t>Component</a:t>
            </a:r>
            <a:r>
              <a:rPr lang="sk-SK" dirty="0"/>
              <a:t> Software : </a:t>
            </a:r>
            <a:r>
              <a:rPr lang="sk-SK" dirty="0" err="1"/>
              <a:t>Beyond</a:t>
            </a:r>
            <a:endParaRPr lang="en-US" dirty="0"/>
          </a:p>
          <a:p>
            <a:r>
              <a:rPr lang="sk-SK" dirty="0"/>
              <a:t> </a:t>
            </a:r>
            <a:r>
              <a:rPr lang="sk-SK" dirty="0" err="1"/>
              <a:t>Object-Oriented</a:t>
            </a:r>
            <a:r>
              <a:rPr lang="sk-SK" dirty="0"/>
              <a:t> </a:t>
            </a:r>
            <a:r>
              <a:rPr lang="sk-SK" dirty="0" err="1"/>
              <a:t>Programming</a:t>
            </a:r>
            <a:r>
              <a:rPr lang="sk-SK" dirty="0"/>
              <a:t>. ISBN 0-201-745572-0. </a:t>
            </a:r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5D7B0347-B5EB-87A8-AB37-326D434C11A9}"/>
              </a:ext>
            </a:extLst>
          </p:cNvPr>
          <p:cNvSpPr/>
          <p:nvPr/>
        </p:nvSpPr>
        <p:spPr>
          <a:xfrm rot="17333378">
            <a:off x="4929906" y="5871049"/>
            <a:ext cx="718019" cy="9030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6D25E77-8BD0-FC96-B6C0-75F8827238E9}"/>
              </a:ext>
            </a:extLst>
          </p:cNvPr>
          <p:cNvSpPr txBox="1"/>
          <p:nvPr/>
        </p:nvSpPr>
        <p:spPr>
          <a:xfrm>
            <a:off x="5772349" y="6136913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Rather composed?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3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F11D4-9570-1D7A-2EAA-CAB0B237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30C3D0-A3D7-7DE1-DDC1-5C258FC0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AEEBFE5-905B-176C-A754-EE5587B8D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96"/>
            <a:ext cx="11107812" cy="693001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8086C87-7535-B582-BAC0-9EB926372086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153893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6B907B28-F379-9F8F-4277-3965AA05DA7F}"/>
              </a:ext>
            </a:extLst>
          </p:cNvPr>
          <p:cNvSpPr txBox="1"/>
          <p:nvPr/>
        </p:nvSpPr>
        <p:spPr>
          <a:xfrm>
            <a:off x="1311933" y="3429000"/>
            <a:ext cx="93540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altLang="sk-SK" sz="4400" b="1" dirty="0">
                <a:latin typeface="Times New Roman" panose="02020603050405020304" pitchFamily="18" charset="0"/>
              </a:rPr>
              <a:t>Dilemma</a:t>
            </a:r>
            <a:r>
              <a:rPr lang="en-US" altLang="sk-SK" sz="4400" dirty="0">
                <a:latin typeface="Times New Roman" panose="02020603050405020304" pitchFamily="18" charset="0"/>
              </a:rPr>
              <a:t>:</a:t>
            </a:r>
          </a:p>
          <a:p>
            <a:pPr lvl="1" eaLnBrk="0" hangingPunct="0">
              <a:buFontTx/>
              <a:buChar char="•"/>
            </a:pPr>
            <a:r>
              <a:rPr lang="en-US" altLang="sk-SK" sz="4400" dirty="0">
                <a:latin typeface="Times New Roman" panose="02020603050405020304" pitchFamily="18" charset="0"/>
              </a:rPr>
              <a:t> Crosscutting concerns (if follow) or</a:t>
            </a:r>
          </a:p>
          <a:p>
            <a:pPr lvl="1" eaLnBrk="0" hangingPunct="0">
              <a:buFontTx/>
              <a:buChar char="•"/>
            </a:pPr>
            <a:r>
              <a:rPr lang="en-US" altLang="sk-SK" sz="4400" dirty="0">
                <a:latin typeface="Times New Roman" panose="02020603050405020304" pitchFamily="18" charset="0"/>
              </a:rPr>
              <a:t> Unmaintainable code (if not follow)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37C27F7-C0CC-71E6-2799-0CA81722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529820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Use of Adaptive Programming to Solve Following Dilemma</a:t>
            </a:r>
            <a:endParaRPr lang="sk-SK" sz="5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C11F24E-9F65-D210-CC3D-D47460863102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2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8946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C79EF-54F5-6323-6D58-CEF989C4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6646C0-8E79-F381-D761-0B96A5B8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75FDCE6-51D8-207F-ABF3-750636EA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77" y="0"/>
            <a:ext cx="11533643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1A61DB6-A050-4CB9-E6C8-BDCC8D53E6EB}"/>
              </a:ext>
            </a:extLst>
          </p:cNvPr>
          <p:cNvSpPr txBox="1"/>
          <p:nvPr/>
        </p:nvSpPr>
        <p:spPr>
          <a:xfrm>
            <a:off x="0" y="6211669"/>
            <a:ext cx="1242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</a:t>
            </a:r>
            <a:endParaRPr lang="en-US" dirty="0"/>
          </a:p>
          <a:p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79198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23C9C-B1F6-F440-7CC3-5F772618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6712F4-B50E-8D52-04F5-CF216492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D4EC331-7692-D818-988E-B7D1DEF9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8585" cy="6858000"/>
          </a:xfrm>
          <a:prstGeom prst="rect">
            <a:avLst/>
          </a:prstGeom>
        </p:spPr>
      </p:pic>
      <p:cxnSp>
        <p:nvCxnSpPr>
          <p:cNvPr id="12" name="Spojnica: zakrivená 11">
            <a:extLst>
              <a:ext uri="{FF2B5EF4-FFF2-40B4-BE49-F238E27FC236}">
                <a16:creationId xmlns:a16="http://schemas.microsoft.com/office/drawing/2014/main" id="{64936B2B-2143-A739-6BD2-7A04509CCC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92616" y="2276795"/>
            <a:ext cx="3197328" cy="312368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Šípka: zakrivená nadol 15">
            <a:extLst>
              <a:ext uri="{FF2B5EF4-FFF2-40B4-BE49-F238E27FC236}">
                <a16:creationId xmlns:a16="http://schemas.microsoft.com/office/drawing/2014/main" id="{33B95722-8ACF-0FE4-8E32-D13544923222}"/>
              </a:ext>
            </a:extLst>
          </p:cNvPr>
          <p:cNvSpPr/>
          <p:nvPr/>
        </p:nvSpPr>
        <p:spPr>
          <a:xfrm>
            <a:off x="2727754" y="788560"/>
            <a:ext cx="4378791" cy="1110781"/>
          </a:xfrm>
          <a:prstGeom prst="curved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6E1F1-2925-D745-987D-007950E1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</a:t>
            </a:r>
            <a:r>
              <a:rPr lang="en-US" dirty="0" err="1"/>
              <a:t>JAsCo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33314F-F405-99C1-2A6D-CD30FAEC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150" y="4308013"/>
            <a:ext cx="8596668" cy="3880773"/>
          </a:xfrm>
        </p:spPr>
        <p:txBody>
          <a:bodyPr/>
          <a:lstStyle/>
          <a:p>
            <a:endParaRPr lang="sk-SK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FECCD808-3DB4-F9CE-D14B-23E8231000F6}"/>
              </a:ext>
            </a:extLst>
          </p:cNvPr>
          <p:cNvSpPr txBox="1">
            <a:spLocks/>
          </p:cNvSpPr>
          <p:nvPr/>
        </p:nvSpPr>
        <p:spPr>
          <a:xfrm>
            <a:off x="394718" y="1688183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Transversal strategy </a:t>
            </a:r>
            <a:endParaRPr lang="sk-SK" sz="2800" b="1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00ECA066-EEF8-DDB7-FC90-95AE15FECA7F}"/>
              </a:ext>
            </a:extLst>
          </p:cNvPr>
          <p:cNvSpPr txBox="1">
            <a:spLocks/>
          </p:cNvSpPr>
          <p:nvPr/>
        </p:nvSpPr>
        <p:spPr>
          <a:xfrm>
            <a:off x="6096000" y="1688183"/>
            <a:ext cx="2985370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Adaptive visitor</a:t>
            </a:r>
            <a:endParaRPr lang="sk-SK" sz="28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054F3F2-2AAA-0985-939A-97A194D92FE2}"/>
              </a:ext>
            </a:extLst>
          </p:cNvPr>
          <p:cNvSpPr txBox="1"/>
          <p:nvPr/>
        </p:nvSpPr>
        <p:spPr>
          <a:xfrm>
            <a:off x="564596" y="2689975"/>
            <a:ext cx="384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from </a:t>
            </a:r>
            <a:r>
              <a:rPr lang="en-US" dirty="0" err="1"/>
              <a:t>ClassA</a:t>
            </a:r>
            <a:r>
              <a:rPr lang="en-US" dirty="0"/>
              <a:t> to </a:t>
            </a:r>
            <a:r>
              <a:rPr lang="en-US" dirty="0" err="1"/>
              <a:t>DataStore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A95813B-8974-F61F-C10D-42615B1AF513}"/>
              </a:ext>
            </a:extLst>
          </p:cNvPr>
          <p:cNvSpPr txBox="1"/>
          <p:nvPr/>
        </p:nvSpPr>
        <p:spPr>
          <a:xfrm>
            <a:off x="1017704" y="2236632"/>
            <a:ext cx="280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Traversal that is followed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5BA9838-74B7-E715-5CB1-386EA2023543}"/>
              </a:ext>
            </a:extLst>
          </p:cNvPr>
          <p:cNvSpPr txBox="1"/>
          <p:nvPr/>
        </p:nvSpPr>
        <p:spPr>
          <a:xfrm>
            <a:off x="6489649" y="2236632"/>
            <a:ext cx="428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-traverses the specified path </a:t>
            </a:r>
          </a:p>
          <a:p>
            <a:r>
              <a:rPr lang="en-US" dirty="0"/>
              <a:t>-contains implementation of </a:t>
            </a:r>
            <a:r>
              <a:rPr lang="en-US" dirty="0" err="1"/>
              <a:t>behaviour</a:t>
            </a:r>
            <a:r>
              <a:rPr lang="en-US" dirty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018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8B30B9E-9DE5-13DA-B79B-29F1E995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02" y="2081948"/>
            <a:ext cx="494347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k-SK" sz="1600" dirty="0">
                <a:solidFill>
                  <a:schemeClr val="tx1"/>
                </a:solidFill>
              </a:rPr>
              <a:t>class </a:t>
            </a:r>
            <a:r>
              <a:rPr lang="en-US" altLang="sk-SK" sz="1600" dirty="0" err="1">
                <a:solidFill>
                  <a:schemeClr val="tx1"/>
                </a:solidFill>
              </a:rPr>
              <a:t>DataStorePersistence</a:t>
            </a:r>
            <a:r>
              <a:rPr lang="en-US" altLang="sk-SK" sz="1600" dirty="0">
                <a:solidFill>
                  <a:schemeClr val="tx1"/>
                </a:solidFill>
              </a:rPr>
              <a:t> extends Visitor {</a:t>
            </a:r>
            <a:r>
              <a:rPr lang="en-US" altLang="sk-SK" sz="1600" dirty="0">
                <a:solidFill>
                  <a:schemeClr val="bg2"/>
                </a:solidFill>
              </a:rPr>
              <a:t>             </a:t>
            </a:r>
          </a:p>
          <a:p>
            <a:r>
              <a:rPr lang="en-US" altLang="sk-SK" sz="1600" dirty="0">
                <a:solidFill>
                  <a:schemeClr val="bg2"/>
                </a:solidFill>
              </a:rPr>
              <a:t>   </a:t>
            </a:r>
            <a:r>
              <a:rPr lang="en-US" altLang="sk-SK" sz="1600" dirty="0">
                <a:solidFill>
                  <a:schemeClr val="tx1"/>
                </a:solidFill>
              </a:rPr>
              <a:t>  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public void before(</a:t>
            </a:r>
            <a:r>
              <a:rPr lang="en-US" altLang="sk-SK" sz="1600" dirty="0" err="1">
                <a:solidFill>
                  <a:schemeClr val="tx1"/>
                </a:solidFill>
              </a:rPr>
              <a:t>DataStore</a:t>
            </a:r>
            <a:r>
              <a:rPr lang="en-US" altLang="sk-SK" sz="1600" dirty="0">
                <a:solidFill>
                  <a:schemeClr val="tx1"/>
                </a:solidFill>
              </a:rPr>
              <a:t> store) {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if(</a:t>
            </a:r>
            <a:r>
              <a:rPr lang="en-US" altLang="sk-SK" sz="1600" dirty="0" err="1">
                <a:solidFill>
                  <a:schemeClr val="tx1"/>
                </a:solidFill>
              </a:rPr>
              <a:t>changedPV</a:t>
            </a:r>
            <a:r>
              <a:rPr lang="en-US" altLang="sk-SK" sz="1600" dirty="0">
                <a:solidFill>
                  <a:schemeClr val="tx1"/>
                </a:solidFill>
              </a:rPr>
              <a:t>(store)) {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   Writer </a:t>
            </a:r>
            <a:r>
              <a:rPr lang="en-US" altLang="sk-SK" sz="1600" dirty="0" err="1">
                <a:solidFill>
                  <a:schemeClr val="tx1"/>
                </a:solidFill>
              </a:rPr>
              <a:t>writer</a:t>
            </a:r>
            <a:r>
              <a:rPr lang="en-US" altLang="sk-SK" sz="1600" dirty="0">
                <a:solidFill>
                  <a:schemeClr val="tx1"/>
                </a:solidFill>
              </a:rPr>
              <a:t> = …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   </a:t>
            </a:r>
            <a:r>
              <a:rPr lang="en-US" altLang="sk-SK" sz="1600" dirty="0" err="1">
                <a:solidFill>
                  <a:schemeClr val="tx1"/>
                </a:solidFill>
              </a:rPr>
              <a:t>writer.writeObject</a:t>
            </a:r>
            <a:r>
              <a:rPr lang="en-US" altLang="sk-SK" sz="1600" dirty="0">
                <a:solidFill>
                  <a:schemeClr val="tx1"/>
                </a:solidFill>
              </a:rPr>
              <a:t>(</a:t>
            </a:r>
            <a:r>
              <a:rPr lang="en-US" altLang="sk-SK" sz="1600" dirty="0" err="1">
                <a:solidFill>
                  <a:schemeClr val="tx1"/>
                </a:solidFill>
              </a:rPr>
              <a:t>store.getData</a:t>
            </a:r>
            <a:r>
              <a:rPr lang="en-US" altLang="sk-SK" sz="1600" dirty="0">
                <a:solidFill>
                  <a:schemeClr val="tx1"/>
                </a:solidFill>
              </a:rPr>
              <a:t>());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}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}</a:t>
            </a:r>
          </a:p>
          <a:p>
            <a:endParaRPr lang="en-US" altLang="sk-SK" sz="1600" dirty="0">
              <a:solidFill>
                <a:schemeClr val="tx1"/>
              </a:solidFill>
            </a:endParaRPr>
          </a:p>
          <a:p>
            <a:r>
              <a:rPr lang="en-US" altLang="sk-SK" sz="1600" dirty="0">
                <a:solidFill>
                  <a:schemeClr val="tx1"/>
                </a:solidFill>
              </a:rPr>
              <a:t>   public </a:t>
            </a:r>
            <a:r>
              <a:rPr lang="en-US" altLang="sk-SK" sz="1600" dirty="0" err="1">
                <a:solidFill>
                  <a:schemeClr val="tx1"/>
                </a:solidFill>
              </a:rPr>
              <a:t>boolean</a:t>
            </a:r>
            <a:r>
              <a:rPr lang="en-US" altLang="sk-SK" sz="1600" dirty="0">
                <a:solidFill>
                  <a:schemeClr val="tx1"/>
                </a:solidFill>
              </a:rPr>
              <a:t> </a:t>
            </a:r>
            <a:r>
              <a:rPr lang="en-US" altLang="sk-SK" sz="1600" dirty="0" err="1">
                <a:solidFill>
                  <a:schemeClr val="tx1"/>
                </a:solidFill>
              </a:rPr>
              <a:t>changedPV</a:t>
            </a:r>
            <a:r>
              <a:rPr lang="en-US" altLang="sk-SK" sz="1600" dirty="0">
                <a:solidFill>
                  <a:schemeClr val="tx1"/>
                </a:solidFill>
              </a:rPr>
              <a:t>(</a:t>
            </a:r>
            <a:r>
              <a:rPr lang="en-US" altLang="sk-SK" sz="1600" dirty="0" err="1">
                <a:solidFill>
                  <a:schemeClr val="tx1"/>
                </a:solidFill>
              </a:rPr>
              <a:t>DataStore</a:t>
            </a:r>
            <a:r>
              <a:rPr lang="en-US" altLang="sk-SK" sz="1600" dirty="0">
                <a:solidFill>
                  <a:schemeClr val="tx1"/>
                </a:solidFill>
              </a:rPr>
              <a:t> s) {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\\ true if changed since last visit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}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}</a:t>
            </a:r>
            <a:r>
              <a:rPr lang="nl-NL" altLang="sk-SK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FF9080B-7D94-C094-F9BC-4970BE87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826" y="4790436"/>
            <a:ext cx="62350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sk-SK" sz="1600" dirty="0">
                <a:solidFill>
                  <a:schemeClr val="tx1"/>
                </a:solidFill>
              </a:rPr>
              <a:t>void backup(</a:t>
            </a:r>
            <a:r>
              <a:rPr lang="en-US" altLang="sk-SK" sz="1600" dirty="0" err="1">
                <a:solidFill>
                  <a:schemeClr val="tx1"/>
                </a:solidFill>
              </a:rPr>
              <a:t>ClassA</a:t>
            </a:r>
            <a:r>
              <a:rPr lang="en-US" altLang="sk-SK" sz="1600" dirty="0">
                <a:solidFill>
                  <a:schemeClr val="tx1"/>
                </a:solidFill>
              </a:rPr>
              <a:t> a) {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</a:t>
            </a:r>
            <a:r>
              <a:rPr lang="en-US" altLang="sk-SK" sz="1600" dirty="0" err="1">
                <a:solidFill>
                  <a:schemeClr val="tx1"/>
                </a:solidFill>
              </a:rPr>
              <a:t>ClassGraph</a:t>
            </a:r>
            <a:r>
              <a:rPr lang="en-US" altLang="sk-SK" sz="1600" dirty="0">
                <a:solidFill>
                  <a:schemeClr val="tx1"/>
                </a:solidFill>
              </a:rPr>
              <a:t> cg = new </a:t>
            </a:r>
            <a:r>
              <a:rPr lang="en-US" altLang="sk-SK" sz="1600" dirty="0" err="1">
                <a:solidFill>
                  <a:schemeClr val="tx1"/>
                </a:solidFill>
              </a:rPr>
              <a:t>ClassGraph</a:t>
            </a:r>
            <a:r>
              <a:rPr lang="en-US" altLang="sk-SK" sz="1600" dirty="0">
                <a:solidFill>
                  <a:schemeClr val="tx1"/>
                </a:solidFill>
              </a:rPr>
              <a:t>(“a”);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Strategy sg = new Strategy(</a:t>
            </a:r>
            <a:r>
              <a:rPr lang="en-US" altLang="sk-SK" sz="1600" b="1" dirty="0">
                <a:solidFill>
                  <a:schemeClr val="tx1"/>
                </a:solidFill>
              </a:rPr>
              <a:t>“from </a:t>
            </a:r>
            <a:r>
              <a:rPr lang="en-US" altLang="sk-SK" sz="1600" b="1" dirty="0" err="1">
                <a:solidFill>
                  <a:schemeClr val="tx1"/>
                </a:solidFill>
              </a:rPr>
              <a:t>ClassA</a:t>
            </a:r>
            <a:r>
              <a:rPr lang="en-US" altLang="sk-SK" sz="1600" b="1" dirty="0">
                <a:solidFill>
                  <a:schemeClr val="tx1"/>
                </a:solidFill>
              </a:rPr>
              <a:t> to </a:t>
            </a:r>
            <a:r>
              <a:rPr lang="en-US" altLang="sk-SK" sz="1600" b="1" dirty="0" err="1">
                <a:solidFill>
                  <a:schemeClr val="tx1"/>
                </a:solidFill>
              </a:rPr>
              <a:t>DataStore</a:t>
            </a:r>
            <a:r>
              <a:rPr lang="en-US" altLang="sk-SK" sz="1600" b="1" dirty="0">
                <a:solidFill>
                  <a:schemeClr val="tx1"/>
                </a:solidFill>
              </a:rPr>
              <a:t>”</a:t>
            </a:r>
            <a:r>
              <a:rPr lang="en-US" altLang="sk-SK" sz="1600" dirty="0">
                <a:solidFill>
                  <a:schemeClr val="tx1"/>
                </a:solidFill>
              </a:rPr>
              <a:t>)</a:t>
            </a:r>
            <a:r>
              <a:rPr lang="en-US" altLang="sk-SK" sz="1600" b="1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</a:t>
            </a:r>
            <a:r>
              <a:rPr lang="en-US" altLang="sk-SK" sz="1600" dirty="0" err="1">
                <a:solidFill>
                  <a:schemeClr val="tx1"/>
                </a:solidFill>
              </a:rPr>
              <a:t>TraversalGraph</a:t>
            </a:r>
            <a:r>
              <a:rPr lang="en-US" altLang="sk-SK" sz="1600" dirty="0">
                <a:solidFill>
                  <a:schemeClr val="tx1"/>
                </a:solidFill>
              </a:rPr>
              <a:t> </a:t>
            </a:r>
            <a:r>
              <a:rPr lang="en-US" altLang="sk-SK" sz="1600" dirty="0" err="1">
                <a:solidFill>
                  <a:schemeClr val="tx1"/>
                </a:solidFill>
              </a:rPr>
              <a:t>tg</a:t>
            </a:r>
            <a:r>
              <a:rPr lang="en-US" altLang="sk-SK" sz="1600" dirty="0">
                <a:solidFill>
                  <a:schemeClr val="tx1"/>
                </a:solidFill>
              </a:rPr>
              <a:t> = new </a:t>
            </a:r>
            <a:r>
              <a:rPr lang="en-US" altLang="sk-SK" sz="1600" dirty="0" err="1">
                <a:solidFill>
                  <a:schemeClr val="tx1"/>
                </a:solidFill>
              </a:rPr>
              <a:t>TraversalGraph</a:t>
            </a:r>
            <a:r>
              <a:rPr lang="en-US" altLang="sk-SK" sz="1600" dirty="0">
                <a:solidFill>
                  <a:schemeClr val="tx1"/>
                </a:solidFill>
              </a:rPr>
              <a:t>(sg, cg);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</a:t>
            </a:r>
            <a:r>
              <a:rPr lang="en-US" altLang="sk-SK" sz="1600" dirty="0" err="1">
                <a:solidFill>
                  <a:schemeClr val="tx1"/>
                </a:solidFill>
              </a:rPr>
              <a:t>tg.traverse</a:t>
            </a:r>
            <a:r>
              <a:rPr lang="en-US" altLang="sk-SK" sz="1600" dirty="0">
                <a:solidFill>
                  <a:schemeClr val="tx1"/>
                </a:solidFill>
              </a:rPr>
              <a:t>(a, new </a:t>
            </a:r>
            <a:r>
              <a:rPr lang="en-US" altLang="sk-SK" sz="1600" dirty="0" err="1">
                <a:solidFill>
                  <a:schemeClr val="tx1"/>
                </a:solidFill>
              </a:rPr>
              <a:t>DataStorePersistence</a:t>
            </a:r>
            <a:r>
              <a:rPr lang="en-US" altLang="sk-SK" sz="1600" dirty="0">
                <a:solidFill>
                  <a:schemeClr val="tx1"/>
                </a:solidFill>
              </a:rPr>
              <a:t>());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}</a:t>
            </a:r>
            <a:endParaRPr lang="nl-NL" altLang="sk-SK" sz="1600" dirty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07C7B74-691E-FB4C-DF41-48B3EF3AB8A9}"/>
              </a:ext>
            </a:extLst>
          </p:cNvPr>
          <p:cNvSpPr txBox="1">
            <a:spLocks/>
          </p:cNvSpPr>
          <p:nvPr/>
        </p:nvSpPr>
        <p:spPr>
          <a:xfrm>
            <a:off x="523911" y="6509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/>
              <a:t>JAsCo Code for Adaptive Programming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34073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7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CCD99-A9D4-AF47-FCC7-899B3117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1" y="65098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 err="1"/>
              <a:t>JAsCo</a:t>
            </a:r>
            <a:r>
              <a:rPr lang="en-US" sz="5400" b="1" dirty="0"/>
              <a:t> Code for Adaptive Programming</a:t>
            </a:r>
            <a:endParaRPr lang="sk-SK" sz="5400" b="1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278D810-BF79-863B-9A1C-C6146683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4" y="1996478"/>
            <a:ext cx="43624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k-SK" sz="1600" dirty="0"/>
              <a:t>class </a:t>
            </a:r>
            <a:r>
              <a:rPr lang="en-US" altLang="sk-SK" sz="1600" dirty="0" err="1"/>
              <a:t>DataPersistence</a:t>
            </a:r>
            <a:r>
              <a:rPr lang="en-US" altLang="sk-SK" sz="1600" dirty="0"/>
              <a:t> {</a:t>
            </a:r>
          </a:p>
          <a:p>
            <a:endParaRPr lang="en-US" altLang="sk-SK" sz="1600" dirty="0"/>
          </a:p>
          <a:p>
            <a:r>
              <a:rPr lang="en-US" altLang="sk-SK" sz="1600" dirty="0"/>
              <a:t>   </a:t>
            </a:r>
            <a:r>
              <a:rPr lang="en-US" altLang="sk-SK" sz="1600" b="1" dirty="0"/>
              <a:t>hook</a:t>
            </a:r>
            <a:r>
              <a:rPr lang="en-US" altLang="sk-SK" sz="1600" dirty="0"/>
              <a:t> Backup {</a:t>
            </a:r>
          </a:p>
          <a:p>
            <a:r>
              <a:rPr lang="en-US" altLang="sk-SK" sz="1600" dirty="0"/>
              <a:t> </a:t>
            </a:r>
          </a:p>
          <a:p>
            <a:r>
              <a:rPr lang="en-US" altLang="sk-SK" sz="1600" dirty="0"/>
              <a:t>      Backup(</a:t>
            </a:r>
            <a:r>
              <a:rPr lang="en-US" altLang="sk-SK" sz="1600" dirty="0" err="1"/>
              <a:t>triggeringmethod</a:t>
            </a:r>
            <a:r>
              <a:rPr lang="en-US" altLang="sk-SK" sz="1600" dirty="0"/>
              <a:t>(..</a:t>
            </a:r>
            <a:r>
              <a:rPr lang="en-US" altLang="sk-SK" sz="1600" dirty="0" err="1"/>
              <a:t>args</a:t>
            </a:r>
            <a:r>
              <a:rPr lang="en-US" altLang="sk-SK" sz="1600" dirty="0"/>
              <a:t>)) {</a:t>
            </a:r>
          </a:p>
          <a:p>
            <a:r>
              <a:rPr lang="en-US" altLang="sk-SK" sz="1600" dirty="0"/>
              <a:t>         </a:t>
            </a:r>
            <a:r>
              <a:rPr lang="en-US" altLang="sk-SK" sz="1600" b="1" dirty="0"/>
              <a:t>execution</a:t>
            </a:r>
            <a:r>
              <a:rPr lang="en-US" altLang="sk-SK" sz="1600" dirty="0"/>
              <a:t>(</a:t>
            </a:r>
            <a:r>
              <a:rPr lang="en-US" altLang="sk-SK" sz="1600" dirty="0" err="1"/>
              <a:t>triggeringmethod</a:t>
            </a:r>
            <a:r>
              <a:rPr lang="en-US" altLang="sk-SK" sz="1600" dirty="0"/>
              <a:t>); }</a:t>
            </a:r>
          </a:p>
          <a:p>
            <a:endParaRPr lang="en-US" altLang="sk-SK" sz="1600" dirty="0"/>
          </a:p>
          <a:p>
            <a:r>
              <a:rPr lang="en-US" altLang="sk-SK" sz="1600" dirty="0"/>
              <a:t>      </a:t>
            </a:r>
            <a:r>
              <a:rPr lang="en-US" altLang="sk-SK" sz="1600" b="1" dirty="0" err="1"/>
              <a:t>isApplicable</a:t>
            </a:r>
            <a:r>
              <a:rPr lang="en-US" altLang="sk-SK" sz="1600" dirty="0"/>
              <a:t>() { </a:t>
            </a:r>
          </a:p>
          <a:p>
            <a:r>
              <a:rPr lang="en-US" altLang="sk-SK" sz="1600" dirty="0"/>
              <a:t>        // true when changed since last visit }</a:t>
            </a:r>
          </a:p>
          <a:p>
            <a:endParaRPr lang="en-US" altLang="sk-SK" sz="1600" dirty="0"/>
          </a:p>
          <a:p>
            <a:r>
              <a:rPr lang="en-US" altLang="sk-SK" sz="1600" b="1" dirty="0"/>
              <a:t>      before</a:t>
            </a:r>
            <a:r>
              <a:rPr lang="en-US" altLang="sk-SK" sz="1600" dirty="0"/>
              <a:t>() { </a:t>
            </a:r>
          </a:p>
          <a:p>
            <a:r>
              <a:rPr lang="en-US" altLang="sk-SK" sz="1600" dirty="0"/>
              <a:t>         Writer </a:t>
            </a:r>
            <a:r>
              <a:rPr lang="en-US" altLang="sk-SK" sz="1600" dirty="0" err="1"/>
              <a:t>writer</a:t>
            </a:r>
            <a:r>
              <a:rPr lang="en-US" altLang="sk-SK" sz="1600" dirty="0"/>
              <a:t> = …</a:t>
            </a:r>
          </a:p>
          <a:p>
            <a:r>
              <a:rPr lang="en-US" altLang="sk-SK" sz="1600" dirty="0"/>
              <a:t>         </a:t>
            </a:r>
            <a:r>
              <a:rPr lang="en-US" altLang="sk-SK" sz="1600" dirty="0" err="1"/>
              <a:t>writer.writeObject</a:t>
            </a:r>
            <a:r>
              <a:rPr lang="en-US" altLang="sk-SK" sz="1600" dirty="0"/>
              <a:t>(</a:t>
            </a:r>
            <a:r>
              <a:rPr lang="en-US" altLang="sk-SK" sz="1600" dirty="0" err="1"/>
              <a:t>getDataMethod</a:t>
            </a:r>
            <a:r>
              <a:rPr lang="en-US" altLang="sk-SK" sz="1600" dirty="0"/>
              <a:t>());</a:t>
            </a:r>
          </a:p>
          <a:p>
            <a:r>
              <a:rPr lang="en-US" altLang="sk-SK" sz="1600" dirty="0"/>
              <a:t>      }</a:t>
            </a:r>
          </a:p>
          <a:p>
            <a:r>
              <a:rPr lang="en-US" altLang="sk-SK" sz="1600" dirty="0"/>
              <a:t>    </a:t>
            </a:r>
          </a:p>
          <a:p>
            <a:r>
              <a:rPr lang="en-US" altLang="sk-SK" sz="1600" b="1" dirty="0"/>
              <a:t>      refinable</a:t>
            </a:r>
            <a:r>
              <a:rPr lang="en-US" altLang="sk-SK" sz="1600" dirty="0"/>
              <a:t> Object </a:t>
            </a:r>
            <a:r>
              <a:rPr lang="en-US" altLang="sk-SK" sz="1600" dirty="0" err="1"/>
              <a:t>getDataMethod</a:t>
            </a:r>
            <a:r>
              <a:rPr lang="en-US" altLang="sk-SK" sz="1600" dirty="0"/>
              <a:t>();</a:t>
            </a:r>
          </a:p>
          <a:p>
            <a:endParaRPr lang="en-US" altLang="sk-SK" sz="1600" dirty="0"/>
          </a:p>
          <a:p>
            <a:r>
              <a:rPr lang="en-US" altLang="sk-SK" sz="1600" dirty="0"/>
              <a:t>   }</a:t>
            </a:r>
          </a:p>
          <a:p>
            <a:r>
              <a:rPr lang="en-US" altLang="sk-SK" sz="1600" dirty="0"/>
              <a:t>}</a:t>
            </a:r>
            <a:r>
              <a:rPr lang="nl-NL" altLang="sk-SK" sz="1600" dirty="0"/>
              <a:t> 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242AF98-9B7E-C82F-5C7D-AF939032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774" y="2464993"/>
            <a:ext cx="3886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k-SK" sz="1600" b="1" dirty="0">
                <a:solidFill>
                  <a:schemeClr val="tx1"/>
                </a:solidFill>
              </a:rPr>
              <a:t>connector</a:t>
            </a:r>
            <a:r>
              <a:rPr lang="en-US" altLang="sk-SK" sz="1600" dirty="0">
                <a:solidFill>
                  <a:schemeClr val="tx1"/>
                </a:solidFill>
              </a:rPr>
              <a:t> </a:t>
            </a:r>
            <a:r>
              <a:rPr lang="en-US" altLang="sk-SK" sz="1600" dirty="0" err="1">
                <a:solidFill>
                  <a:schemeClr val="tx1"/>
                </a:solidFill>
              </a:rPr>
              <a:t>PersistenceConnector</a:t>
            </a:r>
            <a:r>
              <a:rPr lang="en-US" altLang="sk-SK" sz="1600" dirty="0">
                <a:solidFill>
                  <a:schemeClr val="tx1"/>
                </a:solidFill>
              </a:rPr>
              <a:t> {    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</a:t>
            </a:r>
            <a:r>
              <a:rPr lang="en-US" altLang="sk-SK" sz="1600" dirty="0" err="1">
                <a:solidFill>
                  <a:schemeClr val="tx1"/>
                </a:solidFill>
              </a:rPr>
              <a:t>DataPersistence.Backup</a:t>
            </a:r>
            <a:r>
              <a:rPr lang="en-US" altLang="sk-SK" sz="1600" dirty="0">
                <a:solidFill>
                  <a:schemeClr val="tx1"/>
                </a:solidFill>
              </a:rPr>
              <a:t> hook = new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</a:t>
            </a:r>
            <a:r>
              <a:rPr lang="en-US" altLang="sk-SK" sz="1600" dirty="0" err="1">
                <a:solidFill>
                  <a:schemeClr val="tx1"/>
                </a:solidFill>
              </a:rPr>
              <a:t>DataPersistence.Backup</a:t>
            </a:r>
            <a:r>
              <a:rPr lang="en-US" altLang="sk-SK" sz="1600" dirty="0">
                <a:solidFill>
                  <a:schemeClr val="tx1"/>
                </a:solidFill>
              </a:rPr>
              <a:t>(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         * </a:t>
            </a:r>
            <a:r>
              <a:rPr lang="en-US" altLang="sk-SK" sz="1600" dirty="0" err="1">
                <a:solidFill>
                  <a:schemeClr val="tx1"/>
                </a:solidFill>
              </a:rPr>
              <a:t>DataStore.set</a:t>
            </a:r>
            <a:r>
              <a:rPr lang="en-US" altLang="sk-SK" sz="1600" dirty="0">
                <a:solidFill>
                  <a:schemeClr val="tx1"/>
                </a:solidFill>
              </a:rPr>
              <a:t>*(*)); </a:t>
            </a:r>
          </a:p>
          <a:p>
            <a:r>
              <a:rPr lang="en-US" altLang="sk-SK" sz="1600" dirty="0">
                <a:solidFill>
                  <a:schemeClr val="tx1"/>
                </a:solidFill>
              </a:rPr>
              <a:t>}</a:t>
            </a:r>
            <a:endParaRPr lang="nl-NL" altLang="sk-SK" sz="1600" dirty="0">
              <a:solidFill>
                <a:schemeClr val="tx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D3930B5-A1BE-751B-E394-4A7A7226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774" y="4712893"/>
            <a:ext cx="43624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k-SK" sz="1600" b="1">
                <a:solidFill>
                  <a:schemeClr val="tx1"/>
                </a:solidFill>
              </a:rPr>
              <a:t>refining</a:t>
            </a:r>
            <a:r>
              <a:rPr lang="en-US" altLang="sk-SK" sz="1600">
                <a:solidFill>
                  <a:schemeClr val="tx1"/>
                </a:solidFill>
              </a:rPr>
              <a:t> DataPersistence.Backup 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   </a:t>
            </a:r>
            <a:r>
              <a:rPr lang="en-US" altLang="sk-SK" sz="1600" b="1">
                <a:solidFill>
                  <a:schemeClr val="tx1"/>
                </a:solidFill>
              </a:rPr>
              <a:t>for</a:t>
            </a:r>
            <a:r>
              <a:rPr lang="en-US" altLang="sk-SK" sz="1600">
                <a:solidFill>
                  <a:schemeClr val="tx1"/>
                </a:solidFill>
              </a:rPr>
              <a:t> DataStore {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      public Object getDataMethod() {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         DataStore d = </a:t>
            </a:r>
            <a:r>
              <a:rPr lang="en-US" altLang="sk-SK" sz="1600" b="1">
                <a:solidFill>
                  <a:schemeClr val="tx1"/>
                </a:solidFill>
              </a:rPr>
              <a:t>thisJoinPointObject</a:t>
            </a:r>
            <a:r>
              <a:rPr lang="en-US" altLang="sk-SK" sz="1600">
                <a:solidFill>
                  <a:schemeClr val="tx1"/>
                </a:solidFill>
              </a:rPr>
              <a:t>; 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         return d.getData();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      }</a:t>
            </a:r>
          </a:p>
          <a:p>
            <a:r>
              <a:rPr lang="en-US" altLang="sk-SK" sz="1600">
                <a:solidFill>
                  <a:schemeClr val="tx1"/>
                </a:solidFill>
              </a:rPr>
              <a:t>}</a:t>
            </a:r>
            <a:endParaRPr lang="nl-NL" altLang="sk-SK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0243C-F323-FD0C-7A05-B48FB2DE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3" y="257113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Comparison</a:t>
            </a:r>
            <a:r>
              <a:rPr lang="sk-SK" sz="5400" b="1" dirty="0"/>
              <a:t> </a:t>
            </a:r>
            <a:r>
              <a:rPr lang="sk-SK" sz="5400" b="1" dirty="0" err="1"/>
              <a:t>With</a:t>
            </a:r>
            <a:r>
              <a:rPr lang="sk-SK" sz="5400" b="1" dirty="0"/>
              <a:t> </a:t>
            </a:r>
            <a:r>
              <a:rPr lang="sk-SK" sz="5400" b="1" dirty="0" err="1"/>
              <a:t>AspectJ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940F63-691D-C724-60A0-C50C9EE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73" y="2043988"/>
            <a:ext cx="8596668" cy="3880773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9E8E2B9-ED9D-1097-72D4-3DA677DE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76" y="2295789"/>
            <a:ext cx="10040751" cy="377242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EA7BD98-310E-19D3-3603-B5D29DBE65AA}"/>
              </a:ext>
            </a:extLst>
          </p:cNvPr>
          <p:cNvSpPr txBox="1"/>
          <p:nvPr/>
        </p:nvSpPr>
        <p:spPr>
          <a:xfrm>
            <a:off x="1472859" y="6211669"/>
            <a:ext cx="70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http://ssel.vub.ac.be/jasco/lib/exe/fetchb6e2.php</a:t>
            </a:r>
            <a:r>
              <a:rPr lang="sk-SK" dirty="0"/>
              <a:t>?</a:t>
            </a:r>
          </a:p>
          <a:p>
            <a:r>
              <a:rPr lang="sk-SK" dirty="0"/>
              <a:t>    cache=cache&amp;media=documentation%3Ajasco-vub-session1.ppt</a:t>
            </a:r>
          </a:p>
        </p:txBody>
      </p:sp>
    </p:spTree>
    <p:extLst>
      <p:ext uri="{BB962C8B-B14F-4D97-AF65-F5344CB8AC3E}">
        <p14:creationId xmlns:p14="http://schemas.microsoft.com/office/powerpoint/2010/main" val="71237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59716-6B28-0CA4-C805-5AB7ACDF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1A3E00-AD4D-4FDE-E9AF-BEF041F8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D45814-126B-8600-F74F-9046E8CC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" y="0"/>
            <a:ext cx="10468107" cy="6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26D7C58-AD2A-1D53-DC2E-E6877DDE57AB}"/>
              </a:ext>
            </a:extLst>
          </p:cNvPr>
          <p:cNvSpPr txBox="1"/>
          <p:nvPr/>
        </p:nvSpPr>
        <p:spPr>
          <a:xfrm>
            <a:off x="155697" y="6455707"/>
            <a:ext cx="1079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http://ssel.vub.ac.be/jasco/lib/exe/fetche3d5.png?cache=cache&amp;media=benchdrawing2.png</a:t>
            </a:r>
          </a:p>
        </p:txBody>
      </p:sp>
    </p:spTree>
    <p:extLst>
      <p:ext uri="{BB962C8B-B14F-4D97-AF65-F5344CB8AC3E}">
        <p14:creationId xmlns:p14="http://schemas.microsoft.com/office/powerpoint/2010/main" val="268072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F4588-87C0-4390-12CB-E31A7D5B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2" y="155766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New Dimension in Software: Variability</a:t>
            </a:r>
            <a:endParaRPr lang="sk-SK" sz="6000" b="1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A12F81E-6360-F9BC-FC15-E620DD7419E0}"/>
              </a:ext>
            </a:extLst>
          </p:cNvPr>
          <p:cNvSpPr txBox="1">
            <a:spLocks/>
          </p:cNvSpPr>
          <p:nvPr/>
        </p:nvSpPr>
        <p:spPr>
          <a:xfrm>
            <a:off x="862411" y="1978386"/>
            <a:ext cx="10650812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Software product lines as complex software intensive systems</a:t>
            </a:r>
            <a:endParaRPr lang="sk-SK" sz="28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51FF1C5-BD8B-222E-6A15-7D45A2E2440F}"/>
              </a:ext>
            </a:extLst>
          </p:cNvPr>
          <p:cNvSpPr txBox="1"/>
          <p:nvPr/>
        </p:nvSpPr>
        <p:spPr>
          <a:xfrm>
            <a:off x="1121660" y="3652743"/>
            <a:ext cx="9482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Independent on structure, </a:t>
            </a:r>
            <a:r>
              <a:rPr lang="en-US" sz="3200" dirty="0" err="1"/>
              <a:t>behaviour</a:t>
            </a:r>
            <a:r>
              <a:rPr lang="en-US" sz="3200" dirty="0"/>
              <a:t>, and its state</a:t>
            </a:r>
            <a:endParaRPr lang="sk-SK" sz="3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DAE126C-34FF-C509-FE2B-E1DD6AD169DC}"/>
              </a:ext>
            </a:extLst>
          </p:cNvPr>
          <p:cNvSpPr txBox="1"/>
          <p:nvPr/>
        </p:nvSpPr>
        <p:spPr>
          <a:xfrm>
            <a:off x="5602974" y="4145185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- problem with modularization</a:t>
            </a:r>
            <a:endParaRPr lang="sk-SK" sz="2400" b="1" i="1" dirty="0">
              <a:solidFill>
                <a:srgbClr val="00B0F0"/>
              </a:solidFill>
            </a:endParaRP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32518010-5D9D-759B-6A74-39E3BDCFD7C0}"/>
              </a:ext>
            </a:extLst>
          </p:cNvPr>
          <p:cNvSpPr/>
          <p:nvPr/>
        </p:nvSpPr>
        <p:spPr>
          <a:xfrm>
            <a:off x="4350253" y="4277292"/>
            <a:ext cx="854015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7313BE5-9D54-CC72-3EEA-11100DE43018}"/>
              </a:ext>
            </a:extLst>
          </p:cNvPr>
          <p:cNvSpPr txBox="1"/>
          <p:nvPr/>
        </p:nvSpPr>
        <p:spPr>
          <a:xfrm>
            <a:off x="567041" y="4868507"/>
            <a:ext cx="939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Modularizing different kinds of variability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07284B3-CD5B-D695-12F4-66F1FFE1CACD}"/>
              </a:ext>
            </a:extLst>
          </p:cNvPr>
          <p:cNvSpPr txBox="1"/>
          <p:nvPr/>
        </p:nvSpPr>
        <p:spPr>
          <a:xfrm>
            <a:off x="567041" y="5514838"/>
            <a:ext cx="9396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Preserving encapsulation and communication over explicit interfaced</a:t>
            </a:r>
            <a:endParaRPr lang="sk-SK" sz="3600" dirty="0">
              <a:solidFill>
                <a:srgbClr val="00B0F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A0128331-3F49-FA7A-3975-31A98BA4B3B6}"/>
              </a:ext>
            </a:extLst>
          </p:cNvPr>
          <p:cNvSpPr txBox="1"/>
          <p:nvPr/>
        </p:nvSpPr>
        <p:spPr>
          <a:xfrm>
            <a:off x="3387472" y="2899228"/>
            <a:ext cx="7217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-evolution of common assets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-independent evolution of products and their instantiation</a:t>
            </a:r>
            <a:endParaRPr lang="sk-SK" sz="2000" b="1" dirty="0">
              <a:solidFill>
                <a:srgbClr val="00B05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C467515-CFA4-C0A7-BD3D-7CEA15C9DBD3}"/>
              </a:ext>
            </a:extLst>
          </p:cNvPr>
          <p:cNvSpPr txBox="1"/>
          <p:nvPr/>
        </p:nvSpPr>
        <p:spPr>
          <a:xfrm>
            <a:off x="678777" y="2483145"/>
            <a:ext cx="939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Increased complexity: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5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08DEA-F838-F994-4883-203CCCC2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58" y="284343"/>
            <a:ext cx="10362972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Composition Of Components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14D20C-6848-FD13-06A1-1540B39455F2}"/>
              </a:ext>
            </a:extLst>
          </p:cNvPr>
          <p:cNvSpPr txBox="1"/>
          <p:nvPr/>
        </p:nvSpPr>
        <p:spPr>
          <a:xfrm>
            <a:off x="560732" y="1734084"/>
            <a:ext cx="160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SOA</a:t>
            </a:r>
            <a:endParaRPr lang="sk-SK" sz="5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5C14DB8-B025-5F56-D66D-0E3A3F3DE949}"/>
              </a:ext>
            </a:extLst>
          </p:cNvPr>
          <p:cNvSpPr txBox="1"/>
          <p:nvPr/>
        </p:nvSpPr>
        <p:spPr>
          <a:xfrm>
            <a:off x="877579" y="2555242"/>
            <a:ext cx="471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Services are composed based on</a:t>
            </a:r>
          </a:p>
          <a:p>
            <a:r>
              <a:rPr lang="en-US" sz="3200" dirty="0"/>
              <a:t>on Loose coupling</a:t>
            </a:r>
            <a:endParaRPr lang="sk-SK" sz="3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624BF64-3A50-8445-D334-CD2F6559D0AC}"/>
              </a:ext>
            </a:extLst>
          </p:cNvPr>
          <p:cNvSpPr txBox="1"/>
          <p:nvPr/>
        </p:nvSpPr>
        <p:spPr>
          <a:xfrm>
            <a:off x="5760515" y="1547804"/>
            <a:ext cx="266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Aspects</a:t>
            </a:r>
            <a:endParaRPr lang="sk-SK" sz="5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4021D52-A95B-7758-0ABD-740B110759CB}"/>
              </a:ext>
            </a:extLst>
          </p:cNvPr>
          <p:cNvSpPr txBox="1"/>
          <p:nvPr/>
        </p:nvSpPr>
        <p:spPr>
          <a:xfrm>
            <a:off x="6249194" y="2471134"/>
            <a:ext cx="5320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Aspects are composed with </a:t>
            </a:r>
          </a:p>
          <a:p>
            <a:r>
              <a:rPr lang="en-US" sz="3200" dirty="0"/>
              <a:t>the rest of the code</a:t>
            </a:r>
            <a:endParaRPr lang="sk-SK" sz="3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6A1AE7-E95E-69D0-86B9-363E0DAD8640}"/>
              </a:ext>
            </a:extLst>
          </p:cNvPr>
          <p:cNvSpPr txBox="1"/>
          <p:nvPr/>
        </p:nvSpPr>
        <p:spPr>
          <a:xfrm>
            <a:off x="5073967" y="4293292"/>
            <a:ext cx="437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Microservices</a:t>
            </a:r>
            <a:endParaRPr lang="sk-SK" sz="5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A8416BE-9F32-90FC-F5BB-E52575B0B0AE}"/>
              </a:ext>
            </a:extLst>
          </p:cNvPr>
          <p:cNvSpPr txBox="1"/>
          <p:nvPr/>
        </p:nvSpPr>
        <p:spPr>
          <a:xfrm>
            <a:off x="5760515" y="5134242"/>
            <a:ext cx="5610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orchestrator like </a:t>
            </a:r>
          </a:p>
          <a:p>
            <a:r>
              <a:rPr lang="en-US" sz="3200" dirty="0"/>
              <a:t>Docker Swarm or Kubernetes</a:t>
            </a:r>
            <a:endParaRPr lang="sk-SK" sz="32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F454D81-C90D-273E-56EB-047421081AA4}"/>
              </a:ext>
            </a:extLst>
          </p:cNvPr>
          <p:cNvSpPr txBox="1"/>
          <p:nvPr/>
        </p:nvSpPr>
        <p:spPr>
          <a:xfrm>
            <a:off x="2650800" y="5242913"/>
            <a:ext cx="293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Micro-frontend</a:t>
            </a:r>
            <a:endParaRPr lang="sk-SK" sz="32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5EDB775-1631-E779-BABE-30C7235C592D}"/>
              </a:ext>
            </a:extLst>
          </p:cNvPr>
          <p:cNvSpPr txBox="1"/>
          <p:nvPr/>
        </p:nvSpPr>
        <p:spPr>
          <a:xfrm>
            <a:off x="7181322" y="3464134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Implementational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7314C95-D1AA-759D-B0C9-28AE524FA709}"/>
              </a:ext>
            </a:extLst>
          </p:cNvPr>
          <p:cNvSpPr txBox="1"/>
          <p:nvPr/>
        </p:nvSpPr>
        <p:spPr>
          <a:xfrm>
            <a:off x="274368" y="4015176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8A2C65F-7A3B-6B37-2CF9-F8740FFA3231}"/>
              </a:ext>
            </a:extLst>
          </p:cNvPr>
          <p:cNvSpPr txBox="1"/>
          <p:nvPr/>
        </p:nvSpPr>
        <p:spPr>
          <a:xfrm>
            <a:off x="3877628" y="6129762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4" name="Šípka: obojsmerná vodorovná 13">
            <a:extLst>
              <a:ext uri="{FF2B5EF4-FFF2-40B4-BE49-F238E27FC236}">
                <a16:creationId xmlns:a16="http://schemas.microsoft.com/office/drawing/2014/main" id="{8501B2BD-4A3A-5159-5E8E-B25A5689E215}"/>
              </a:ext>
            </a:extLst>
          </p:cNvPr>
          <p:cNvSpPr/>
          <p:nvPr/>
        </p:nvSpPr>
        <p:spPr>
          <a:xfrm rot="18955512">
            <a:off x="3700193" y="3583348"/>
            <a:ext cx="2662169" cy="9233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92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B8191-CAFD-8E26-AB0E-75948608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5" y="401993"/>
            <a:ext cx="10838931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Feature-Oriented Decomposition</a:t>
            </a:r>
            <a:endParaRPr lang="sk-SK" sz="5400" b="1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0531A798-74B7-30E4-84C1-0EA617703F84}"/>
              </a:ext>
            </a:extLst>
          </p:cNvPr>
          <p:cNvSpPr txBox="1">
            <a:spLocks/>
          </p:cNvSpPr>
          <p:nvPr/>
        </p:nvSpPr>
        <p:spPr>
          <a:xfrm>
            <a:off x="1052422" y="1840214"/>
            <a:ext cx="10650812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Analysis only of those modules of the features that are available in product</a:t>
            </a:r>
            <a:endParaRPr lang="sk-SK" sz="28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9ED68F-98E0-14A2-AAF8-91B366C97B1E}"/>
              </a:ext>
            </a:extLst>
          </p:cNvPr>
          <p:cNvSpPr txBox="1"/>
          <p:nvPr/>
        </p:nvSpPr>
        <p:spPr>
          <a:xfrm>
            <a:off x="174215" y="4795897"/>
            <a:ext cx="100383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Does not rely on one-to-one correspondence of </a:t>
            </a:r>
          </a:p>
          <a:p>
            <a:r>
              <a:rPr lang="en-US" sz="3200" dirty="0"/>
              <a:t>features from feature model and features describing </a:t>
            </a:r>
          </a:p>
          <a:p>
            <a:r>
              <a:rPr lang="en-US" sz="3200" dirty="0"/>
              <a:t>variations in software product line </a:t>
            </a:r>
          </a:p>
          <a:p>
            <a:r>
              <a:rPr lang="en-US" sz="3200" dirty="0"/>
              <a:t>and implementation modules</a:t>
            </a:r>
            <a:endParaRPr lang="sk-SK" sz="3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2E0072C-79AC-5559-A082-2C3064B2AF59}"/>
              </a:ext>
            </a:extLst>
          </p:cNvPr>
          <p:cNvSpPr txBox="1"/>
          <p:nvPr/>
        </p:nvSpPr>
        <p:spPr>
          <a:xfrm>
            <a:off x="789437" y="3445032"/>
            <a:ext cx="723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- Independent evolution of product line features</a:t>
            </a:r>
            <a:endParaRPr lang="sk-SK" sz="2400" b="1" i="1" dirty="0">
              <a:solidFill>
                <a:srgbClr val="00B0F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993C141-DE8F-3CB6-8C58-FA49A59323E9}"/>
              </a:ext>
            </a:extLst>
          </p:cNvPr>
          <p:cNvSpPr txBox="1"/>
          <p:nvPr/>
        </p:nvSpPr>
        <p:spPr>
          <a:xfrm>
            <a:off x="789437" y="3831261"/>
            <a:ext cx="592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- Modular introduction of new features</a:t>
            </a:r>
            <a:endParaRPr lang="sk-SK" sz="2400" b="1" i="1" dirty="0">
              <a:solidFill>
                <a:srgbClr val="00B0F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4B83997-0C52-5540-871E-C9FB247EF6FF}"/>
              </a:ext>
            </a:extLst>
          </p:cNvPr>
          <p:cNvSpPr txBox="1"/>
          <p:nvPr/>
        </p:nvSpPr>
        <p:spPr>
          <a:xfrm>
            <a:off x="372624" y="2827793"/>
            <a:ext cx="939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Design benefits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81AE023-E78E-29AC-CC76-3C3C99501B07}"/>
              </a:ext>
            </a:extLst>
          </p:cNvPr>
          <p:cNvSpPr txBox="1"/>
          <p:nvPr/>
        </p:nvSpPr>
        <p:spPr>
          <a:xfrm>
            <a:off x="789437" y="4246582"/>
            <a:ext cx="1051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- Does not always reflect on technical commonalities between features</a:t>
            </a:r>
            <a:endParaRPr lang="sk-SK" sz="2400" b="1" i="1" dirty="0">
              <a:solidFill>
                <a:srgbClr val="00B0F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5FEE560-522A-4C59-C3FF-3A5E3200148C}"/>
              </a:ext>
            </a:extLst>
          </p:cNvPr>
          <p:cNvSpPr txBox="1"/>
          <p:nvPr/>
        </p:nvSpPr>
        <p:spPr>
          <a:xfrm>
            <a:off x="6712853" y="5826948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8418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C731E-F9AB-8BF7-D2CD-53942574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04" y="861806"/>
            <a:ext cx="10696391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Modularization And </a:t>
            </a:r>
            <a:br>
              <a:rPr lang="en-US" sz="6000" b="1" dirty="0"/>
            </a:br>
            <a:r>
              <a:rPr lang="en-US" sz="6000" b="1" dirty="0"/>
              <a:t>Components Applied in Software Product Lines: 	</a:t>
            </a:r>
            <a:r>
              <a:rPr lang="en-US" sz="4800" b="1" dirty="0"/>
              <a:t>			  </a:t>
            </a:r>
            <a:r>
              <a:rPr lang="sk-SK" sz="4800" b="1" i="1" dirty="0" err="1">
                <a:solidFill>
                  <a:srgbClr val="00B050"/>
                </a:solidFill>
              </a:rPr>
              <a:t>Creation</a:t>
            </a:r>
            <a:r>
              <a:rPr lang="sk-SK" sz="4800" b="1" i="1" dirty="0">
                <a:solidFill>
                  <a:srgbClr val="00B050"/>
                </a:solidFill>
              </a:rPr>
              <a:t> of </a:t>
            </a:r>
            <a:r>
              <a:rPr lang="sk-SK" sz="4800" b="1" i="1" dirty="0" err="1">
                <a:solidFill>
                  <a:srgbClr val="00B050"/>
                </a:solidFill>
              </a:rPr>
              <a:t>houses</a:t>
            </a:r>
            <a:r>
              <a:rPr lang="sk-SK" sz="4800" b="1" i="1" dirty="0">
                <a:solidFill>
                  <a:srgbClr val="00B050"/>
                </a:solidFill>
              </a:rPr>
              <a:t> </a:t>
            </a:r>
            <a:br>
              <a:rPr lang="en-US" sz="4800" b="1" i="1" dirty="0">
                <a:solidFill>
                  <a:srgbClr val="00B050"/>
                </a:solidFill>
              </a:rPr>
            </a:br>
            <a:r>
              <a:rPr lang="en-US" sz="4800" b="1" i="1" dirty="0">
                <a:solidFill>
                  <a:srgbClr val="00B050"/>
                </a:solidFill>
              </a:rPr>
              <a:t>              </a:t>
            </a:r>
            <a:r>
              <a:rPr lang="sk-SK" sz="4800" b="1" i="1" dirty="0" err="1">
                <a:solidFill>
                  <a:srgbClr val="00B050"/>
                </a:solidFill>
              </a:rPr>
              <a:t>with</a:t>
            </a:r>
            <a:r>
              <a:rPr lang="sk-SK" sz="4800" b="1" i="1" dirty="0">
                <a:solidFill>
                  <a:srgbClr val="00B050"/>
                </a:solidFill>
              </a:rPr>
              <a:t> </a:t>
            </a:r>
            <a:r>
              <a:rPr lang="sk-SK" sz="4800" b="1" i="1" dirty="0" err="1">
                <a:solidFill>
                  <a:srgbClr val="00B050"/>
                </a:solidFill>
              </a:rPr>
              <a:t>rooms</a:t>
            </a:r>
            <a:r>
              <a:rPr lang="sk-SK" sz="4800" b="1" i="1" dirty="0">
                <a:solidFill>
                  <a:srgbClr val="00B050"/>
                </a:solidFill>
              </a:rPr>
              <a:t> and </a:t>
            </a:r>
            <a:r>
              <a:rPr lang="sk-SK" sz="4800" b="1" i="1" dirty="0" err="1">
                <a:solidFill>
                  <a:srgbClr val="00B050"/>
                </a:solidFill>
              </a:rPr>
              <a:t>floors</a:t>
            </a:r>
            <a:endParaRPr lang="sk-SK" sz="4800" b="1" i="1" dirty="0">
              <a:solidFill>
                <a:srgbClr val="00B050"/>
              </a:solidFill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1A0B97D-CE5C-433D-5270-5ED657995FD5}"/>
              </a:ext>
            </a:extLst>
          </p:cNvPr>
          <p:cNvSpPr txBox="1">
            <a:spLocks/>
          </p:cNvSpPr>
          <p:nvPr/>
        </p:nvSpPr>
        <p:spPr>
          <a:xfrm>
            <a:off x="4781687" y="545522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800" b="1" dirty="0"/>
              <a:t>In OOP </a:t>
            </a:r>
            <a:r>
              <a:rPr lang="sk-SK" sz="2800" b="1" dirty="0" err="1"/>
              <a:t>wor</a:t>
            </a:r>
            <a:r>
              <a:rPr lang="en-US" sz="2800" b="1" dirty="0"/>
              <a:t>l</a:t>
            </a:r>
            <a:r>
              <a:rPr lang="sk-SK" sz="2800" b="1" dirty="0"/>
              <a:t>d</a:t>
            </a:r>
            <a:r>
              <a:rPr lang="en-US" sz="2800" b="1" dirty="0"/>
              <a:t> / In AOP world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65791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157923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ECaesarJ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94" y="3213475"/>
            <a:ext cx="8596668" cy="3880773"/>
          </a:xfrm>
        </p:spPr>
        <p:txBody>
          <a:bodyPr/>
          <a:lstStyle/>
          <a:p>
            <a:r>
              <a:rPr lang="en-US" dirty="0"/>
              <a:t>Type-safe</a:t>
            </a:r>
          </a:p>
          <a:p>
            <a:r>
              <a:rPr lang="en-US" dirty="0"/>
              <a:t>Stable decomposition of majority of software abstractions:</a:t>
            </a:r>
          </a:p>
          <a:p>
            <a:pPr lvl="1"/>
            <a:r>
              <a:rPr lang="en-US" dirty="0"/>
              <a:t>Classes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/>
              <a:t>State </a:t>
            </a:r>
          </a:p>
          <a:p>
            <a:pPr lvl="2"/>
            <a:r>
              <a:rPr lang="en-US" dirty="0"/>
              <a:t>Binding</a:t>
            </a:r>
          </a:p>
          <a:p>
            <a:pPr lvl="2"/>
            <a:r>
              <a:rPr lang="en-US" dirty="0" err="1"/>
              <a:t>Mixin</a:t>
            </a:r>
            <a:r>
              <a:rPr lang="en-US" dirty="0"/>
              <a:t> Composition</a:t>
            </a:r>
          </a:p>
          <a:p>
            <a:endParaRPr lang="sk-SK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659EBDF-ED26-F87C-51DE-5C570DE041D6}"/>
              </a:ext>
            </a:extLst>
          </p:cNvPr>
          <p:cNvSpPr txBox="1">
            <a:spLocks/>
          </p:cNvSpPr>
          <p:nvPr/>
        </p:nvSpPr>
        <p:spPr>
          <a:xfrm>
            <a:off x="2583640" y="2580677"/>
            <a:ext cx="877578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Application to evolution of software product lines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4080332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C9E70569-59F0-349D-E256-E5D9A426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0" y="151924"/>
            <a:ext cx="5806262" cy="677397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0D6421E-2E2E-E014-198C-97DC1C25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24" y="2021133"/>
            <a:ext cx="5021516" cy="34998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DB275A-1B98-69FD-E1C6-18665B86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58" y="17858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5400" b="1" dirty="0" err="1"/>
              <a:t>Object-Oriented</a:t>
            </a:r>
            <a:r>
              <a:rPr lang="sk-SK" sz="5400" b="1" dirty="0"/>
              <a:t> </a:t>
            </a:r>
            <a:br>
              <a:rPr lang="sk-SK" sz="5400" b="1" dirty="0"/>
            </a:br>
            <a:r>
              <a:rPr lang="sk-SK" sz="5400" b="1" dirty="0"/>
              <a:t>					</a:t>
            </a:r>
            <a:r>
              <a:rPr lang="sk-SK" sz="5400" b="1" dirty="0" err="1"/>
              <a:t>Solution</a:t>
            </a:r>
            <a:endParaRPr lang="sk-SK" sz="5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528BC76-8BD6-F7AB-D15B-5B454A4CA3F4}"/>
              </a:ext>
            </a:extLst>
          </p:cNvPr>
          <p:cNvSpPr txBox="1"/>
          <p:nvPr/>
        </p:nvSpPr>
        <p:spPr>
          <a:xfrm>
            <a:off x="5002131" y="6059745"/>
            <a:ext cx="701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2942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1C636-F808-5A95-FE56-221C8356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1" y="229112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Class diagram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4E6502-9AC3-3F1F-A2AE-8F251CAA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EBF24E-4340-BA7C-4BD9-9E57BF44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74" y="154388"/>
            <a:ext cx="8451663" cy="67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9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DA239-C5C7-3527-FD36-5416CE0A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49" y="5633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Attempt</a:t>
            </a:r>
            <a:r>
              <a:rPr lang="sk-SK" sz="5400" b="1" dirty="0"/>
              <a:t> to </a:t>
            </a:r>
            <a:r>
              <a:rPr lang="sk-SK" sz="5400" b="1" dirty="0" err="1"/>
              <a:t>extend</a:t>
            </a:r>
            <a:r>
              <a:rPr lang="sk-SK" sz="5400" b="1" dirty="0"/>
              <a:t> </a:t>
            </a:r>
            <a:r>
              <a:rPr lang="sk-SK" sz="5400" b="1" dirty="0" err="1"/>
              <a:t>original</a:t>
            </a:r>
            <a:r>
              <a:rPr lang="sk-SK" sz="5400" b="1" dirty="0"/>
              <a:t> </a:t>
            </a:r>
            <a:r>
              <a:rPr lang="sk-SK" sz="5400" b="1" dirty="0" err="1"/>
              <a:t>structure</a:t>
            </a:r>
            <a:r>
              <a:rPr lang="sk-SK" sz="5400" b="1" dirty="0"/>
              <a:t> </a:t>
            </a:r>
            <a:br>
              <a:rPr lang="en-US" sz="5400" b="1" dirty="0"/>
            </a:br>
            <a:r>
              <a:rPr lang="sk-SK" sz="5400" b="1" dirty="0" err="1"/>
              <a:t>with</a:t>
            </a:r>
            <a:r>
              <a:rPr lang="sk-SK" sz="5400" b="1" dirty="0"/>
              <a:t> </a:t>
            </a:r>
            <a:r>
              <a:rPr lang="sk-SK" sz="5400" b="1" dirty="0" err="1"/>
              <a:t>heaters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8CA7C34-54E0-8023-83B2-06748985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29" y="1240880"/>
            <a:ext cx="5841422" cy="461802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290A813-54F4-3B13-6ECA-2F21634C8DBE}"/>
              </a:ext>
            </a:extLst>
          </p:cNvPr>
          <p:cNvSpPr txBox="1"/>
          <p:nvPr/>
        </p:nvSpPr>
        <p:spPr>
          <a:xfrm>
            <a:off x="5181298" y="6031943"/>
            <a:ext cx="701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607A1C55-1DF2-6CF5-D0ED-5DD908912145}"/>
              </a:ext>
            </a:extLst>
          </p:cNvPr>
          <p:cNvSpPr/>
          <p:nvPr/>
        </p:nvSpPr>
        <p:spPr>
          <a:xfrm>
            <a:off x="5412757" y="4424714"/>
            <a:ext cx="889852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9D96321-2F1C-EA53-54A8-9A338F12A15F}"/>
              </a:ext>
            </a:extLst>
          </p:cNvPr>
          <p:cNvSpPr txBox="1"/>
          <p:nvPr/>
        </p:nvSpPr>
        <p:spPr>
          <a:xfrm>
            <a:off x="2527130" y="4192734"/>
            <a:ext cx="286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/>
              <a:t>Example</a:t>
            </a:r>
            <a:r>
              <a:rPr lang="sk-SK" b="1" i="1" dirty="0"/>
              <a:t>: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type of </a:t>
            </a:r>
            <a:r>
              <a:rPr lang="sk-SK" dirty="0" err="1"/>
              <a:t>rooms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heaters</a:t>
            </a:r>
            <a:r>
              <a:rPr lang="en-US" dirty="0"/>
              <a:t> after extension is applied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53820FB-87EE-2D70-CF8C-6B629DC2442C}"/>
              </a:ext>
            </a:extLst>
          </p:cNvPr>
          <p:cNvSpPr txBox="1"/>
          <p:nvPr/>
        </p:nvSpPr>
        <p:spPr>
          <a:xfrm>
            <a:off x="3110436" y="2493172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to </a:t>
            </a:r>
            <a:r>
              <a:rPr lang="sk-SK" i="1" dirty="0" err="1"/>
              <a:t>support</a:t>
            </a:r>
            <a:r>
              <a:rPr lang="sk-SK" i="1" dirty="0"/>
              <a:t> </a:t>
            </a:r>
            <a:r>
              <a:rPr lang="sk-SK" i="1" dirty="0" err="1"/>
              <a:t>heating</a:t>
            </a:r>
            <a:r>
              <a:rPr lang="sk-SK" i="1" dirty="0"/>
              <a:t> </a:t>
            </a:r>
            <a:r>
              <a:rPr lang="sk-SK" i="1" dirty="0" err="1"/>
              <a:t>features</a:t>
            </a:r>
            <a:endParaRPr lang="sk-SK" i="1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CD3F80C-188C-35D7-934E-E16DD19F189C}"/>
              </a:ext>
            </a:extLst>
          </p:cNvPr>
          <p:cNvSpPr txBox="1">
            <a:spLocks/>
          </p:cNvSpPr>
          <p:nvPr/>
        </p:nvSpPr>
        <p:spPr>
          <a:xfrm>
            <a:off x="1837361" y="3044957"/>
            <a:ext cx="4248789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9600" b="1" dirty="0" err="1"/>
              <a:t>Extended</a:t>
            </a:r>
            <a:r>
              <a:rPr lang="sk-SK" sz="9600" b="1" dirty="0"/>
              <a:t> </a:t>
            </a:r>
            <a:r>
              <a:rPr lang="sk-SK" sz="9600" b="1" dirty="0" err="1"/>
              <a:t>only</a:t>
            </a:r>
            <a:r>
              <a:rPr lang="en-US" sz="9600" b="1" dirty="0"/>
              <a:t> </a:t>
            </a:r>
            <a:r>
              <a:rPr lang="sk-SK" sz="9600" b="1" dirty="0" err="1"/>
              <a:t>individually</a:t>
            </a:r>
            <a:r>
              <a:rPr lang="sk-SK" sz="2800" b="1" dirty="0"/>
              <a:t>: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8A183DE-A684-CBD2-2009-DB01D8A2458E}"/>
              </a:ext>
            </a:extLst>
          </p:cNvPr>
          <p:cNvSpPr txBox="1"/>
          <p:nvPr/>
        </p:nvSpPr>
        <p:spPr>
          <a:xfrm>
            <a:off x="514061" y="3360576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replaced</a:t>
            </a:r>
            <a:r>
              <a:rPr lang="sk-SK" dirty="0"/>
              <a:t> by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extensions</a:t>
            </a:r>
            <a:r>
              <a:rPr lang="sk-SK" dirty="0"/>
              <a:t> </a:t>
            </a:r>
            <a:endParaRPr lang="en-US" dirty="0"/>
          </a:p>
          <a:p>
            <a:r>
              <a:rPr lang="en-US" dirty="0"/>
              <a:t>(extended code) </a:t>
            </a:r>
            <a:r>
              <a:rPr lang="sk-SK" dirty="0"/>
              <a:t>in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relation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classes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4902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0C3E1-AB0F-4238-64DC-8DA06368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42" y="237209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Extended class diagram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43D7959-5E4E-9163-9BF5-4315F803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778"/>
            <a:ext cx="12052015" cy="56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8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>
            <a:extLst>
              <a:ext uri="{FF2B5EF4-FFF2-40B4-BE49-F238E27FC236}">
                <a16:creationId xmlns:a16="http://schemas.microsoft.com/office/drawing/2014/main" id="{0A52DC80-1E0D-37CF-33FA-7AB32B47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626"/>
            <a:ext cx="5887272" cy="562053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D2B1375C-F7AB-D196-89D9-E3690C73F98A}"/>
              </a:ext>
            </a:extLst>
          </p:cNvPr>
          <p:cNvSpPr txBox="1"/>
          <p:nvPr/>
        </p:nvSpPr>
        <p:spPr>
          <a:xfrm>
            <a:off x="777696" y="597515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Here:</a:t>
            </a:r>
            <a:endParaRPr lang="sk-SK" sz="2000" b="1" i="1" dirty="0">
              <a:solidFill>
                <a:srgbClr val="00B0F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BA216-F53B-3F27-3ECB-738B1908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0" y="321711"/>
            <a:ext cx="11366414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Modularization of Static Structures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8024BBF-CFBB-D81A-2A91-0C045B023922}"/>
              </a:ext>
            </a:extLst>
          </p:cNvPr>
          <p:cNvSpPr txBox="1"/>
          <p:nvPr/>
        </p:nvSpPr>
        <p:spPr>
          <a:xfrm>
            <a:off x="185873" y="1454397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>
                <a:solidFill>
                  <a:srgbClr val="FF0000"/>
                </a:solidFill>
              </a:rPr>
              <a:t>No </a:t>
            </a:r>
            <a:r>
              <a:rPr lang="en-US" sz="2800" b="1" dirty="0">
                <a:solidFill>
                  <a:srgbClr val="FF0000"/>
                </a:solidFill>
              </a:rPr>
              <a:t>replacement of classes in inheritance relationship. 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A2E4BAF-9102-CFAC-3DA6-542A832FBDEA}"/>
              </a:ext>
            </a:extLst>
          </p:cNvPr>
          <p:cNvSpPr txBox="1"/>
          <p:nvPr/>
        </p:nvSpPr>
        <p:spPr>
          <a:xfrm>
            <a:off x="734499" y="1992908"/>
            <a:ext cx="44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redeclaration</a:t>
            </a:r>
            <a:r>
              <a:rPr lang="sk-SK" dirty="0"/>
              <a:t> of </a:t>
            </a:r>
            <a:r>
              <a:rPr lang="sk-SK" dirty="0" err="1"/>
              <a:t>inheritance</a:t>
            </a:r>
            <a:r>
              <a:rPr lang="sk-SK" dirty="0"/>
              <a:t> </a:t>
            </a:r>
            <a:r>
              <a:rPr lang="sk-SK" dirty="0" err="1"/>
              <a:t>relationship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 </a:t>
            </a:r>
            <a:r>
              <a:rPr lang="sk-SK" dirty="0" err="1"/>
              <a:t>classes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1E2EB8D-6141-9B1A-FCDE-9F2BE57B5D81}"/>
              </a:ext>
            </a:extLst>
          </p:cNvPr>
          <p:cNvSpPr txBox="1"/>
          <p:nvPr/>
        </p:nvSpPr>
        <p:spPr>
          <a:xfrm>
            <a:off x="2221419" y="3078996"/>
            <a:ext cx="660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>
                <a:solidFill>
                  <a:srgbClr val="00B0F0"/>
                </a:solidFill>
              </a:rPr>
              <a:t>- </a:t>
            </a:r>
            <a:r>
              <a:rPr lang="en-US" b="1" i="1" dirty="0" err="1">
                <a:solidFill>
                  <a:srgbClr val="00B0F0"/>
                </a:solidFill>
              </a:rPr>
              <a:t>i</a:t>
            </a:r>
            <a:r>
              <a:rPr lang="sk-SK" b="1" i="1" dirty="0" err="1">
                <a:solidFill>
                  <a:srgbClr val="00B0F0"/>
                </a:solidFill>
              </a:rPr>
              <a:t>ntroduction</a:t>
            </a:r>
            <a:r>
              <a:rPr lang="sk-SK" b="1" i="1" dirty="0">
                <a:solidFill>
                  <a:srgbClr val="00B0F0"/>
                </a:solidFill>
              </a:rPr>
              <a:t> of </a:t>
            </a:r>
            <a:r>
              <a:rPr lang="sk-SK" b="1" i="1" dirty="0" err="1">
                <a:solidFill>
                  <a:srgbClr val="00B0F0"/>
                </a:solidFill>
              </a:rPr>
              <a:t>additional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glue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code</a:t>
            </a:r>
            <a:r>
              <a:rPr lang="en-US" b="1" i="1" dirty="0">
                <a:solidFill>
                  <a:srgbClr val="00B0F0"/>
                </a:solidFill>
              </a:rPr>
              <a:t> (for example in C++)</a:t>
            </a:r>
            <a:endParaRPr lang="sk-SK" b="1" i="1" dirty="0">
              <a:solidFill>
                <a:srgbClr val="00B0F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325FDA9-F8CD-EECF-6CF2-2E720CF18A0C}"/>
              </a:ext>
            </a:extLst>
          </p:cNvPr>
          <p:cNvSpPr txBox="1"/>
          <p:nvPr/>
        </p:nvSpPr>
        <p:spPr>
          <a:xfrm>
            <a:off x="5274003" y="2720537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Impossible in Java</a:t>
            </a:r>
            <a:endParaRPr lang="sk-SK" sz="2000" b="1" dirty="0">
              <a:solidFill>
                <a:srgbClr val="FFC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18F48AC-0505-A861-E640-D796179E29BE}"/>
              </a:ext>
            </a:extLst>
          </p:cNvPr>
          <p:cNvSpPr txBox="1"/>
          <p:nvPr/>
        </p:nvSpPr>
        <p:spPr>
          <a:xfrm>
            <a:off x="563363" y="2628204"/>
            <a:ext cx="4656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/>
              <a:t>MULTIPLE INHERITANCE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0268B4-490E-8B26-C9E0-493B0F2CDCAA}"/>
              </a:ext>
            </a:extLst>
          </p:cNvPr>
          <p:cNvSpPr txBox="1"/>
          <p:nvPr/>
        </p:nvSpPr>
        <p:spPr>
          <a:xfrm>
            <a:off x="524586" y="3984798"/>
            <a:ext cx="610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INVASIVE CHANGES OTHERWISE</a:t>
            </a:r>
            <a:endParaRPr lang="sk-SK" sz="32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9A9971E-D8F1-BF14-83B3-7B8A4AF0BBC4}"/>
              </a:ext>
            </a:extLst>
          </p:cNvPr>
          <p:cNvSpPr txBox="1"/>
          <p:nvPr/>
        </p:nvSpPr>
        <p:spPr>
          <a:xfrm>
            <a:off x="208641" y="3461230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Incorporation of planned functionality (domain knowledge)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A5BD6BAE-8B4E-FDEA-BEB2-4CD77619DD54}"/>
              </a:ext>
            </a:extLst>
          </p:cNvPr>
          <p:cNvSpPr txBox="1"/>
          <p:nvPr/>
        </p:nvSpPr>
        <p:spPr>
          <a:xfrm>
            <a:off x="886310" y="4447768"/>
            <a:ext cx="1110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00B0F0"/>
                </a:solidFill>
              </a:rPr>
              <a:t>If open-closed principle cannot be used = </a:t>
            </a:r>
            <a:r>
              <a:rPr lang="en-US" b="1" i="1" u="sng" dirty="0"/>
              <a:t>implementation of core features has to be changed </a:t>
            </a:r>
          </a:p>
          <a:p>
            <a:pPr lvl="8"/>
            <a:r>
              <a:rPr lang="en-US" b="1" i="1" u="sng" dirty="0"/>
              <a:t>during introduction of product-specific feature</a:t>
            </a:r>
            <a:endParaRPr lang="sk-SK" b="1" i="1" u="sng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707D6F8C-8300-85E9-002D-EAD0B8CAA478}"/>
              </a:ext>
            </a:extLst>
          </p:cNvPr>
          <p:cNvSpPr txBox="1"/>
          <p:nvPr/>
        </p:nvSpPr>
        <p:spPr>
          <a:xfrm>
            <a:off x="208641" y="5265817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Instantiation of extended classes instead of original ones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3A712A8F-E2E1-FD1E-08A1-3C3B9F604450}"/>
              </a:ext>
            </a:extLst>
          </p:cNvPr>
          <p:cNvSpPr txBox="1"/>
          <p:nvPr/>
        </p:nvSpPr>
        <p:spPr>
          <a:xfrm>
            <a:off x="4638747" y="5703863"/>
            <a:ext cx="7302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REDEFINITION IN ALL PLACES WHERE </a:t>
            </a:r>
          </a:p>
          <a:p>
            <a:r>
              <a:rPr lang="en-US" sz="3200" b="1" dirty="0"/>
              <a:t>     EXTENDED CLASS IS INSTANTIATED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314131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428EB-7D5B-2AA9-C413-3BD30F0A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81" y="131691"/>
            <a:ext cx="8596668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Implicit</a:t>
            </a:r>
            <a:r>
              <a:rPr lang="sk-SK" sz="6000" b="1" dirty="0"/>
              <a:t> </a:t>
            </a:r>
            <a:br>
              <a:rPr lang="sk-SK" sz="6000" b="1" dirty="0"/>
            </a:br>
            <a:r>
              <a:rPr lang="sk-SK" sz="6000" b="1" dirty="0" err="1"/>
              <a:t>Events</a:t>
            </a:r>
            <a:endParaRPr lang="sk-SK" sz="6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B229E4E-E4E8-3D98-60F9-BCB1AB60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57" y="0"/>
            <a:ext cx="7783943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6019B39-438A-4BED-5EEC-441B1481198E}"/>
              </a:ext>
            </a:extLst>
          </p:cNvPr>
          <p:cNvSpPr txBox="1"/>
          <p:nvPr/>
        </p:nvSpPr>
        <p:spPr>
          <a:xfrm>
            <a:off x="444131" y="1996083"/>
            <a:ext cx="393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-</a:t>
            </a:r>
            <a:r>
              <a:rPr lang="sk-SK" i="1" dirty="0" err="1"/>
              <a:t>integrates</a:t>
            </a:r>
            <a:r>
              <a:rPr lang="sk-SK" i="1" dirty="0"/>
              <a:t>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pointcuts</a:t>
            </a:r>
            <a:r>
              <a:rPr lang="sk-SK" i="1" dirty="0"/>
              <a:t> of </a:t>
            </a:r>
            <a:r>
              <a:rPr lang="sk-SK" i="1" dirty="0" err="1"/>
              <a:t>AspectJ</a:t>
            </a:r>
            <a:endParaRPr lang="sk-SK" i="1" dirty="0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EDD44FBA-A156-C2AC-0521-EB20EB76E63B}"/>
              </a:ext>
            </a:extLst>
          </p:cNvPr>
          <p:cNvSpPr/>
          <p:nvPr/>
        </p:nvSpPr>
        <p:spPr>
          <a:xfrm rot="20926945">
            <a:off x="4009377" y="3563333"/>
            <a:ext cx="1114983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CD1D10F-8D99-4C51-FB3D-8EC39A26801A}"/>
              </a:ext>
            </a:extLst>
          </p:cNvPr>
          <p:cNvSpPr txBox="1"/>
          <p:nvPr/>
        </p:nvSpPr>
        <p:spPr>
          <a:xfrm>
            <a:off x="444131" y="355332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Define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 err="1"/>
              <a:t>declarative</a:t>
            </a:r>
            <a:r>
              <a:rPr lang="sk-SK" dirty="0"/>
              <a:t> </a:t>
            </a:r>
            <a:r>
              <a:rPr lang="sk-SK" dirty="0" err="1"/>
              <a:t>way</a:t>
            </a:r>
            <a:endParaRPr lang="sk-SK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F20A678-3C19-022A-86BB-3C761A0A721C}"/>
              </a:ext>
            </a:extLst>
          </p:cNvPr>
          <p:cNvSpPr txBox="1">
            <a:spLocks/>
          </p:cNvSpPr>
          <p:nvPr/>
        </p:nvSpPr>
        <p:spPr>
          <a:xfrm>
            <a:off x="1714708" y="3844834"/>
            <a:ext cx="2792363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9600" b="1" dirty="0"/>
              <a:t>As </a:t>
            </a:r>
            <a:r>
              <a:rPr lang="sk-SK" sz="9600" b="1" dirty="0" err="1"/>
              <a:t>expressions</a:t>
            </a:r>
            <a:r>
              <a:rPr lang="sk-SK" sz="9600" b="1" dirty="0"/>
              <a:t> over </a:t>
            </a:r>
            <a:r>
              <a:rPr lang="sk-SK" sz="9600" b="1" dirty="0" err="1"/>
              <a:t>other</a:t>
            </a:r>
            <a:r>
              <a:rPr lang="sk-SK" sz="9600" b="1" dirty="0"/>
              <a:t> </a:t>
            </a:r>
            <a:r>
              <a:rPr lang="sk-SK" sz="9600" b="1" dirty="0" err="1"/>
              <a:t>events</a:t>
            </a:r>
            <a:r>
              <a:rPr lang="sk-SK" sz="2800" b="1" dirty="0"/>
              <a:t>: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324E6BE-7CD5-556A-FB5F-A5174A98E730}"/>
              </a:ext>
            </a:extLst>
          </p:cNvPr>
          <p:cNvSpPr txBox="1"/>
          <p:nvPr/>
        </p:nvSpPr>
        <p:spPr>
          <a:xfrm>
            <a:off x="338487" y="4533140"/>
            <a:ext cx="400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possibly</a:t>
            </a:r>
            <a:r>
              <a:rPr lang="sk-SK" dirty="0"/>
              <a:t> to </a:t>
            </a:r>
            <a:r>
              <a:rPr lang="sk-SK" dirty="0" err="1"/>
              <a:t>specialize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 on </a:t>
            </a:r>
          </a:p>
          <a:p>
            <a:r>
              <a:rPr lang="sk-SK" dirty="0" err="1"/>
              <a:t>introduced</a:t>
            </a:r>
            <a:r>
              <a:rPr lang="sk-SK" dirty="0"/>
              <a:t> </a:t>
            </a:r>
            <a:r>
              <a:rPr lang="sk-SK" dirty="0" err="1"/>
              <a:t>conditions</a:t>
            </a:r>
            <a:r>
              <a:rPr lang="sk-SK" dirty="0"/>
              <a:t> on </a:t>
            </a:r>
            <a:r>
              <a:rPr lang="sk-SK" dirty="0" err="1"/>
              <a:t>parameters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 err="1"/>
              <a:t>exposed</a:t>
            </a:r>
            <a:r>
              <a:rPr lang="sk-SK" dirty="0"/>
              <a:t> by </a:t>
            </a:r>
            <a:r>
              <a:rPr lang="sk-SK" dirty="0" err="1"/>
              <a:t>events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7532525-238F-5347-CAF8-12A2AD8D22E0}"/>
              </a:ext>
            </a:extLst>
          </p:cNvPr>
          <p:cNvSpPr txBox="1"/>
          <p:nvPr/>
        </p:nvSpPr>
        <p:spPr>
          <a:xfrm>
            <a:off x="296510" y="5429377"/>
            <a:ext cx="373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-on </a:t>
            </a:r>
            <a:r>
              <a:rPr lang="sk-SK" dirty="0" err="1"/>
              <a:t>values</a:t>
            </a:r>
            <a:r>
              <a:rPr lang="sk-SK" dirty="0"/>
              <a:t> </a:t>
            </a:r>
            <a:r>
              <a:rPr lang="sk-SK" dirty="0" err="1"/>
              <a:t>computed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scope</a:t>
            </a:r>
            <a:r>
              <a:rPr lang="sk-SK" dirty="0"/>
              <a:t> </a:t>
            </a:r>
          </a:p>
          <a:p>
            <a:r>
              <a:rPr lang="sk-SK" dirty="0"/>
              <a:t>of </a:t>
            </a:r>
            <a:r>
              <a:rPr lang="sk-SK" dirty="0" err="1"/>
              <a:t>enclosing</a:t>
            </a:r>
            <a:r>
              <a:rPr lang="sk-SK" dirty="0"/>
              <a:t> </a:t>
            </a:r>
            <a:r>
              <a:rPr lang="sk-SK" dirty="0" err="1"/>
              <a:t>class</a:t>
            </a:r>
            <a:endParaRPr lang="sk-SK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57AB60DC-FC65-7550-CFED-D35EA8124B37}"/>
              </a:ext>
            </a:extLst>
          </p:cNvPr>
          <p:cNvSpPr txBox="1">
            <a:spLocks/>
          </p:cNvSpPr>
          <p:nvPr/>
        </p:nvSpPr>
        <p:spPr>
          <a:xfrm>
            <a:off x="391019" y="2449287"/>
            <a:ext cx="3640809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9600" b="1" dirty="0" err="1"/>
              <a:t>Not</a:t>
            </a:r>
            <a:r>
              <a:rPr lang="sk-SK" sz="9600" b="1" dirty="0"/>
              <a:t> </a:t>
            </a:r>
            <a:r>
              <a:rPr lang="sk-SK" sz="9600" b="1" dirty="0" err="1"/>
              <a:t>explicitly</a:t>
            </a:r>
            <a:r>
              <a:rPr lang="sk-SK" sz="9600" b="1" dirty="0"/>
              <a:t> </a:t>
            </a:r>
            <a:r>
              <a:rPr lang="sk-SK" sz="9600" b="1" dirty="0" err="1"/>
              <a:t>triggered</a:t>
            </a:r>
            <a:endParaRPr lang="sk-SK" sz="2800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8C97616-8E30-62E4-2B16-B568BA60D5EC}"/>
              </a:ext>
            </a:extLst>
          </p:cNvPr>
          <p:cNvSpPr txBox="1"/>
          <p:nvPr/>
        </p:nvSpPr>
        <p:spPr>
          <a:xfrm>
            <a:off x="692751" y="2820117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occur</a:t>
            </a:r>
            <a:r>
              <a:rPr lang="sk-SK" dirty="0"/>
              <a:t> as </a:t>
            </a:r>
            <a:r>
              <a:rPr lang="sk-SK" dirty="0" err="1"/>
              <a:t>result</a:t>
            </a:r>
            <a:r>
              <a:rPr lang="sk-SK" dirty="0"/>
              <a:t> of </a:t>
            </a:r>
            <a:r>
              <a:rPr lang="sk-SK" dirty="0" err="1"/>
              <a:t>other</a:t>
            </a:r>
            <a:r>
              <a:rPr lang="sk-SK" dirty="0"/>
              <a:t> event </a:t>
            </a:r>
          </a:p>
          <a:p>
            <a:r>
              <a:rPr lang="sk-SK" dirty="0"/>
              <a:t>					</a:t>
            </a:r>
            <a:r>
              <a:rPr lang="sk-SK" dirty="0" err="1"/>
              <a:t>occurences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01CE132-D2ED-3897-537E-D667D4AAA6D8}"/>
              </a:ext>
            </a:extLst>
          </p:cNvPr>
          <p:cNvSpPr txBox="1"/>
          <p:nvPr/>
        </p:nvSpPr>
        <p:spPr>
          <a:xfrm>
            <a:off x="330955" y="6079978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-as </a:t>
            </a:r>
            <a:r>
              <a:rPr lang="sk-SK" dirty="0" err="1"/>
              <a:t>composition</a:t>
            </a:r>
            <a:r>
              <a:rPr lang="sk-SK" dirty="0"/>
              <a:t> of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</a:t>
            </a:r>
          </a:p>
          <a:p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logic</a:t>
            </a:r>
            <a:r>
              <a:rPr lang="sk-SK" dirty="0"/>
              <a:t> </a:t>
            </a:r>
            <a:r>
              <a:rPr lang="sk-SK" dirty="0" err="1"/>
              <a:t>operators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557AE19-DE86-9714-7ADF-B33161B59A2F}"/>
              </a:ext>
            </a:extLst>
          </p:cNvPr>
          <p:cNvSpPr txBox="1"/>
          <p:nvPr/>
        </p:nvSpPr>
        <p:spPr>
          <a:xfrm>
            <a:off x="-28482" y="4034025"/>
            <a:ext cx="157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TYPES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C682878-A44E-638B-A739-8E380562B734}"/>
              </a:ext>
            </a:extLst>
          </p:cNvPr>
          <p:cNvSpPr txBox="1"/>
          <p:nvPr/>
        </p:nvSpPr>
        <p:spPr>
          <a:xfrm>
            <a:off x="6595917" y="5202814"/>
            <a:ext cx="4854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  <p:sp>
        <p:nvSpPr>
          <p:cNvPr id="17" name="Šípka: doprava 16">
            <a:extLst>
              <a:ext uri="{FF2B5EF4-FFF2-40B4-BE49-F238E27FC236}">
                <a16:creationId xmlns:a16="http://schemas.microsoft.com/office/drawing/2014/main" id="{84828222-0E5F-486C-42A8-C0DDCC6599A7}"/>
              </a:ext>
            </a:extLst>
          </p:cNvPr>
          <p:cNvSpPr/>
          <p:nvPr/>
        </p:nvSpPr>
        <p:spPr>
          <a:xfrm rot="10614645">
            <a:off x="7742536" y="2611840"/>
            <a:ext cx="1114983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761360A9-05F2-66F2-233A-91C3F500A00D}"/>
              </a:ext>
            </a:extLst>
          </p:cNvPr>
          <p:cNvSpPr/>
          <p:nvPr/>
        </p:nvSpPr>
        <p:spPr>
          <a:xfrm rot="10614645">
            <a:off x="8601787" y="522254"/>
            <a:ext cx="1114983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1DE93AED-9AF7-CFA3-2EBB-70216EFD11BC}"/>
              </a:ext>
            </a:extLst>
          </p:cNvPr>
          <p:cNvSpPr txBox="1">
            <a:spLocks/>
          </p:cNvSpPr>
          <p:nvPr/>
        </p:nvSpPr>
        <p:spPr>
          <a:xfrm>
            <a:off x="8905707" y="2582210"/>
            <a:ext cx="2751125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9600" b="1" dirty="0" err="1"/>
              <a:t>Definition</a:t>
            </a:r>
            <a:r>
              <a:rPr lang="sk-SK" sz="9600" b="1" dirty="0"/>
              <a:t> of event as </a:t>
            </a:r>
            <a:r>
              <a:rPr lang="sk-SK" sz="9600" b="1" dirty="0" err="1"/>
              <a:t>class</a:t>
            </a:r>
            <a:r>
              <a:rPr lang="sk-SK" sz="9600" b="1" dirty="0"/>
              <a:t> </a:t>
            </a:r>
            <a:r>
              <a:rPr lang="sk-SK" sz="9600" b="1" dirty="0" err="1"/>
              <a:t>members</a:t>
            </a:r>
            <a:endParaRPr lang="sk-SK" sz="2800" b="1" dirty="0"/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4B9C86AD-4FD7-ABB2-7A4A-0A428A8E73BC}"/>
              </a:ext>
            </a:extLst>
          </p:cNvPr>
          <p:cNvSpPr txBox="1">
            <a:spLocks/>
          </p:cNvSpPr>
          <p:nvPr/>
        </p:nvSpPr>
        <p:spPr>
          <a:xfrm>
            <a:off x="9799493" y="230897"/>
            <a:ext cx="2002781" cy="447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9600" b="1" dirty="0" err="1"/>
              <a:t>Definition</a:t>
            </a:r>
            <a:r>
              <a:rPr lang="sk-SK" sz="9600" b="1" dirty="0"/>
              <a:t> of event as </a:t>
            </a:r>
            <a:r>
              <a:rPr lang="sk-SK" sz="9600" b="1" dirty="0" err="1"/>
              <a:t>class</a:t>
            </a:r>
            <a:r>
              <a:rPr lang="sk-SK" sz="9600" b="1" dirty="0"/>
              <a:t> </a:t>
            </a:r>
            <a:r>
              <a:rPr lang="sk-SK" sz="9600" b="1" dirty="0" err="1"/>
              <a:t>member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992225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7C7138C-CCB6-A259-D016-43C58538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58" y="0"/>
            <a:ext cx="8049742" cy="68580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86F9B8B-F032-9762-2648-83372E8BBA0D}"/>
              </a:ext>
            </a:extLst>
          </p:cNvPr>
          <p:cNvSpPr txBox="1">
            <a:spLocks/>
          </p:cNvSpPr>
          <p:nvPr/>
        </p:nvSpPr>
        <p:spPr>
          <a:xfrm>
            <a:off x="291648" y="13416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/>
              <a:t>Implicit</a:t>
            </a:r>
            <a:r>
              <a:rPr lang="sk-SK" sz="6000" b="1" dirty="0"/>
              <a:t> </a:t>
            </a:r>
            <a:br>
              <a:rPr lang="sk-SK" sz="6000" b="1" dirty="0"/>
            </a:br>
            <a:r>
              <a:rPr lang="sk-SK" sz="6000" b="1" dirty="0" err="1"/>
              <a:t>Events</a:t>
            </a:r>
            <a:endParaRPr lang="sk-SK" sz="6000" b="1" dirty="0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A3CDB345-7667-E28D-0DE7-F97B93C1FB09}"/>
              </a:ext>
            </a:extLst>
          </p:cNvPr>
          <p:cNvSpPr/>
          <p:nvPr/>
        </p:nvSpPr>
        <p:spPr>
          <a:xfrm rot="20926945">
            <a:off x="3832681" y="3630857"/>
            <a:ext cx="799700" cy="5707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8AAEEFAF-E2C5-4F46-2345-C2F11A7E8C6A}"/>
              </a:ext>
            </a:extLst>
          </p:cNvPr>
          <p:cNvSpPr/>
          <p:nvPr/>
        </p:nvSpPr>
        <p:spPr>
          <a:xfrm rot="20926945">
            <a:off x="3832681" y="4173308"/>
            <a:ext cx="799700" cy="5707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78560AF8-A861-9E99-37E0-1D9604CF75B9}"/>
              </a:ext>
            </a:extLst>
          </p:cNvPr>
          <p:cNvSpPr/>
          <p:nvPr/>
        </p:nvSpPr>
        <p:spPr>
          <a:xfrm rot="20926945">
            <a:off x="3742408" y="5431160"/>
            <a:ext cx="799700" cy="5707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3CDF76EE-CF3E-28EC-5E95-E4BC091010B1}"/>
              </a:ext>
            </a:extLst>
          </p:cNvPr>
          <p:cNvSpPr/>
          <p:nvPr/>
        </p:nvSpPr>
        <p:spPr>
          <a:xfrm rot="20926945">
            <a:off x="3746606" y="5736890"/>
            <a:ext cx="799700" cy="5707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1D1FF3CD-0A6E-CF8D-A267-C35E20AB92B5}"/>
              </a:ext>
            </a:extLst>
          </p:cNvPr>
          <p:cNvSpPr/>
          <p:nvPr/>
        </p:nvSpPr>
        <p:spPr>
          <a:xfrm rot="20926945">
            <a:off x="3832681" y="468159"/>
            <a:ext cx="799700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id="{D1BF43D2-5205-602D-AA60-FF506F50FEA2}"/>
              </a:ext>
            </a:extLst>
          </p:cNvPr>
          <p:cNvSpPr/>
          <p:nvPr/>
        </p:nvSpPr>
        <p:spPr>
          <a:xfrm rot="20926945">
            <a:off x="3742407" y="175656"/>
            <a:ext cx="799700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63B5FCE-4301-6926-9AAF-BF02B32A6FC4}"/>
              </a:ext>
            </a:extLst>
          </p:cNvPr>
          <p:cNvSpPr txBox="1"/>
          <p:nvPr/>
        </p:nvSpPr>
        <p:spPr>
          <a:xfrm>
            <a:off x="1120219" y="3822942"/>
            <a:ext cx="3112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DECOUPLED EVENT </a:t>
            </a:r>
          </a:p>
          <a:p>
            <a:r>
              <a:rPr lang="sk-SK" sz="3200" b="1" dirty="0"/>
              <a:t>FROM ITS EVENT </a:t>
            </a:r>
          </a:p>
          <a:p>
            <a:r>
              <a:rPr lang="sk-SK" sz="3200" b="1" dirty="0"/>
              <a:t>DEFINITION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0927C75-3F9B-166F-3747-8FC30CC6BCB2}"/>
              </a:ext>
            </a:extLst>
          </p:cNvPr>
          <p:cNvSpPr txBox="1"/>
          <p:nvPr/>
        </p:nvSpPr>
        <p:spPr>
          <a:xfrm>
            <a:off x="393826" y="6316355"/>
            <a:ext cx="428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-</a:t>
            </a:r>
            <a:r>
              <a:rPr lang="sk-SK" dirty="0"/>
              <a:t>[</a:t>
            </a:r>
            <a:r>
              <a:rPr lang="sk-SK" dirty="0" err="1"/>
              <a:t>expr</a:t>
            </a:r>
            <a:r>
              <a:rPr lang="sk-SK" dirty="0"/>
              <a:t>.]</a:t>
            </a:r>
            <a:r>
              <a:rPr lang="sk-SK" dirty="0" err="1"/>
              <a:t>eventName</a:t>
            </a:r>
            <a:r>
              <a:rPr lang="sk-SK" dirty="0"/>
              <a:t>(</a:t>
            </a:r>
            <a:r>
              <a:rPr lang="sk-SK" dirty="0" err="1"/>
              <a:t>formalArgs</a:t>
            </a:r>
            <a:r>
              <a:rPr lang="sk-SK" dirty="0"/>
              <a:t>) =&gt; body</a:t>
            </a:r>
            <a:endParaRPr lang="sk-SK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6E69BB5-B6AC-F796-0A06-60247BDC303D}"/>
              </a:ext>
            </a:extLst>
          </p:cNvPr>
          <p:cNvSpPr txBox="1"/>
          <p:nvPr/>
        </p:nvSpPr>
        <p:spPr>
          <a:xfrm>
            <a:off x="367297" y="2173301"/>
            <a:ext cx="323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520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1814F-D2B7-0F25-82D1-021CF060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4E8B3-4ABE-9F76-8B2B-89E9C199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9" y="46970"/>
            <a:ext cx="5758241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Composition Of </a:t>
            </a:r>
            <a:br>
              <a:rPr lang="en-US" sz="6000" b="1" dirty="0"/>
            </a:br>
            <a:r>
              <a:rPr lang="en-US" sz="6000" b="1" dirty="0"/>
              <a:t>Components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B7CF57E-5251-60FE-0421-047EA13A236A}"/>
              </a:ext>
            </a:extLst>
          </p:cNvPr>
          <p:cNvSpPr txBox="1"/>
          <p:nvPr/>
        </p:nvSpPr>
        <p:spPr>
          <a:xfrm>
            <a:off x="220858" y="2011031"/>
            <a:ext cx="160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SOA</a:t>
            </a:r>
            <a:endParaRPr lang="sk-SK" sz="5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BB08022-FFC4-6341-381B-1247AD5DC96F}"/>
              </a:ext>
            </a:extLst>
          </p:cNvPr>
          <p:cNvSpPr txBox="1"/>
          <p:nvPr/>
        </p:nvSpPr>
        <p:spPr>
          <a:xfrm>
            <a:off x="1675050" y="2267040"/>
            <a:ext cx="471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Services are composed based on</a:t>
            </a:r>
          </a:p>
          <a:p>
            <a:r>
              <a:rPr lang="en-US" sz="3200" dirty="0"/>
              <a:t>on Loose coupling</a:t>
            </a:r>
            <a:endParaRPr lang="sk-SK" sz="3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7EBB66D-39C9-CEB6-DA98-90399302C22D}"/>
              </a:ext>
            </a:extLst>
          </p:cNvPr>
          <p:cNvSpPr txBox="1"/>
          <p:nvPr/>
        </p:nvSpPr>
        <p:spPr>
          <a:xfrm>
            <a:off x="6394335" y="206196"/>
            <a:ext cx="266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Aspects</a:t>
            </a:r>
            <a:endParaRPr lang="sk-SK" sz="5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FD202B9-0D11-1FBF-1D77-BD8777F1E3FE}"/>
              </a:ext>
            </a:extLst>
          </p:cNvPr>
          <p:cNvSpPr txBox="1"/>
          <p:nvPr/>
        </p:nvSpPr>
        <p:spPr>
          <a:xfrm>
            <a:off x="6427143" y="1148545"/>
            <a:ext cx="5320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Aspects are composed with </a:t>
            </a:r>
          </a:p>
          <a:p>
            <a:r>
              <a:rPr lang="en-US" sz="3200" dirty="0"/>
              <a:t>the rest of the code</a:t>
            </a:r>
            <a:endParaRPr lang="sk-SK" sz="3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99F3110-4636-02CA-9015-8A9B515AF9D5}"/>
              </a:ext>
            </a:extLst>
          </p:cNvPr>
          <p:cNvSpPr txBox="1"/>
          <p:nvPr/>
        </p:nvSpPr>
        <p:spPr>
          <a:xfrm>
            <a:off x="7258228" y="3595381"/>
            <a:ext cx="437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Microservices</a:t>
            </a:r>
            <a:endParaRPr lang="sk-SK" sz="5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44ECEFD-F603-3428-8107-CF805FDD6758}"/>
              </a:ext>
            </a:extLst>
          </p:cNvPr>
          <p:cNvSpPr txBox="1"/>
          <p:nvPr/>
        </p:nvSpPr>
        <p:spPr>
          <a:xfrm>
            <a:off x="6744007" y="5031600"/>
            <a:ext cx="5610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orchestrator like </a:t>
            </a:r>
          </a:p>
          <a:p>
            <a:r>
              <a:rPr lang="en-US" sz="3200" dirty="0"/>
              <a:t>Docker Swarm or Kubernetes</a:t>
            </a:r>
            <a:endParaRPr lang="sk-SK" sz="32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EFFC183-5A03-35AA-A8BA-6EC339D75115}"/>
              </a:ext>
            </a:extLst>
          </p:cNvPr>
          <p:cNvSpPr txBox="1"/>
          <p:nvPr/>
        </p:nvSpPr>
        <p:spPr>
          <a:xfrm>
            <a:off x="8966616" y="4441922"/>
            <a:ext cx="293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Micro-frontend</a:t>
            </a:r>
            <a:endParaRPr lang="sk-SK" sz="32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085AC2F-11B7-4F98-4A03-065B772B24EA}"/>
              </a:ext>
            </a:extLst>
          </p:cNvPr>
          <p:cNvSpPr txBox="1"/>
          <p:nvPr/>
        </p:nvSpPr>
        <p:spPr>
          <a:xfrm>
            <a:off x="7359271" y="2141545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Implementational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CB1699B-3A48-1F60-FB87-653A16416844}"/>
              </a:ext>
            </a:extLst>
          </p:cNvPr>
          <p:cNvSpPr txBox="1"/>
          <p:nvPr/>
        </p:nvSpPr>
        <p:spPr>
          <a:xfrm>
            <a:off x="1071839" y="3726974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686B3E7-26A1-C874-F22C-463677C4F465}"/>
              </a:ext>
            </a:extLst>
          </p:cNvPr>
          <p:cNvSpPr txBox="1"/>
          <p:nvPr/>
        </p:nvSpPr>
        <p:spPr>
          <a:xfrm>
            <a:off x="8207261" y="6045458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Architectural level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4" name="Šípka: obojsmerná vodorovná 13">
            <a:extLst>
              <a:ext uri="{FF2B5EF4-FFF2-40B4-BE49-F238E27FC236}">
                <a16:creationId xmlns:a16="http://schemas.microsoft.com/office/drawing/2014/main" id="{330EACF6-2042-6FE8-B733-15531CA690C7}"/>
              </a:ext>
            </a:extLst>
          </p:cNvPr>
          <p:cNvSpPr/>
          <p:nvPr/>
        </p:nvSpPr>
        <p:spPr>
          <a:xfrm rot="18955512">
            <a:off x="4646520" y="3361334"/>
            <a:ext cx="2662169" cy="9233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AE47FBB-E739-805D-D4E4-30E99FE8F5C9}"/>
              </a:ext>
            </a:extLst>
          </p:cNvPr>
          <p:cNvSpPr txBox="1"/>
          <p:nvPr/>
        </p:nvSpPr>
        <p:spPr>
          <a:xfrm>
            <a:off x="95312" y="4802187"/>
            <a:ext cx="7263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 how can these respective components be used to effectively handle variability?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674020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2F08E-B7FC-698A-7926-846C463E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919CDE-41A3-8FF6-FAB4-10EB1B73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C0B193-58A0-A6DF-D431-C2F0F056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74" y="105391"/>
            <a:ext cx="7938202" cy="365001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3C87CB0-577B-3B47-56AB-FE3609F7F644}"/>
              </a:ext>
            </a:extLst>
          </p:cNvPr>
          <p:cNvSpPr txBox="1"/>
          <p:nvPr/>
        </p:nvSpPr>
        <p:spPr>
          <a:xfrm>
            <a:off x="7964795" y="3903910"/>
            <a:ext cx="323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03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9A40C-C9EB-42AA-B9DB-841B9906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1" y="156238"/>
            <a:ext cx="4594275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Mixin</a:t>
            </a:r>
            <a:r>
              <a:rPr lang="sk-SK" sz="6000" b="1" dirty="0"/>
              <a:t> </a:t>
            </a:r>
            <a:r>
              <a:rPr lang="sk-SK" sz="6000" b="1" dirty="0" err="1"/>
              <a:t>Composition</a:t>
            </a:r>
            <a:r>
              <a:rPr lang="sk-SK" sz="6000" b="1" dirty="0"/>
              <a:t> Of </a:t>
            </a:r>
            <a:r>
              <a:rPr lang="sk-SK" sz="6000" b="1" dirty="0" err="1"/>
              <a:t>Events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264294D-E77D-A6DE-84AF-AC0CF376276C}"/>
              </a:ext>
            </a:extLst>
          </p:cNvPr>
          <p:cNvSpPr txBox="1"/>
          <p:nvPr/>
        </p:nvSpPr>
        <p:spPr>
          <a:xfrm>
            <a:off x="1183507" y="5112883"/>
            <a:ext cx="323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Model-Driven Software Product Lines: The AMPLE Way (09 2011)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3C38DB9-A129-5EB1-33C1-83B5E3C5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99" y="0"/>
            <a:ext cx="7239461" cy="6858000"/>
          </a:xfrm>
          <a:prstGeom prst="rect">
            <a:avLst/>
          </a:prstGeom>
        </p:spPr>
      </p:pic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06420D0C-08BF-6077-6BBC-774AD567556E}"/>
              </a:ext>
            </a:extLst>
          </p:cNvPr>
          <p:cNvSpPr/>
          <p:nvPr/>
        </p:nvSpPr>
        <p:spPr>
          <a:xfrm rot="20926945">
            <a:off x="4641649" y="3604121"/>
            <a:ext cx="799700" cy="5707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C8234C1-3BE1-D36D-1D41-7F9B67957FFD}"/>
              </a:ext>
            </a:extLst>
          </p:cNvPr>
          <p:cNvSpPr txBox="1"/>
          <p:nvPr/>
        </p:nvSpPr>
        <p:spPr>
          <a:xfrm>
            <a:off x="1183507" y="3754257"/>
            <a:ext cx="3440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To </a:t>
            </a:r>
            <a:r>
              <a:rPr lang="sk-SK" dirty="0" err="1"/>
              <a:t>mark</a:t>
            </a:r>
            <a:r>
              <a:rPr lang="sk-SK" dirty="0"/>
              <a:t> </a:t>
            </a:r>
            <a:r>
              <a:rPr lang="sk-SK" dirty="0" err="1"/>
              <a:t>conflicting</a:t>
            </a:r>
            <a:r>
              <a:rPr lang="sk-SK" dirty="0"/>
              <a:t> </a:t>
            </a:r>
            <a:r>
              <a:rPr lang="sk-SK" dirty="0" err="1"/>
              <a:t>situations</a:t>
            </a:r>
            <a:endParaRPr lang="sk-SK" dirty="0"/>
          </a:p>
          <a:p>
            <a:r>
              <a:rPr lang="sk-SK" dirty="0"/>
              <a:t> to </a:t>
            </a:r>
            <a:r>
              <a:rPr lang="sk-SK" dirty="0" err="1"/>
              <a:t>resolve</a:t>
            </a:r>
            <a:r>
              <a:rPr lang="sk-SK" dirty="0"/>
              <a:t> </a:t>
            </a:r>
            <a:r>
              <a:rPr lang="sk-SK" dirty="0" err="1"/>
              <a:t>them</a:t>
            </a:r>
            <a:r>
              <a:rPr lang="sk-SK" dirty="0"/>
              <a:t> </a:t>
            </a:r>
            <a:r>
              <a:rPr lang="sk-SK" dirty="0" err="1"/>
              <a:t>automatically</a:t>
            </a:r>
            <a:r>
              <a:rPr lang="sk-SK" dirty="0"/>
              <a:t> </a:t>
            </a:r>
          </a:p>
          <a:p>
            <a:r>
              <a:rPr lang="sk-SK" dirty="0"/>
              <a:t>	– </a:t>
            </a:r>
            <a:r>
              <a:rPr lang="sk-SK" dirty="0" err="1"/>
              <a:t>use</a:t>
            </a:r>
            <a:r>
              <a:rPr lang="sk-SK" dirty="0"/>
              <a:t> of </a:t>
            </a:r>
            <a:r>
              <a:rPr lang="sk-SK" dirty="0" err="1"/>
              <a:t>mixin</a:t>
            </a:r>
            <a:r>
              <a:rPr lang="sk-SK" dirty="0"/>
              <a:t> </a:t>
            </a:r>
            <a:r>
              <a:rPr lang="sk-SK" dirty="0" err="1"/>
              <a:t>keyword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5436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7B1B2-3F96-C9E1-994A-DA031D0E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91" y="321863"/>
            <a:ext cx="10345569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Handling Event Using Observer Design Pattern</a:t>
            </a:r>
            <a:endParaRPr lang="sk-SK" sz="5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A65CADC-3522-C43A-AE92-ACFB681F8674}"/>
              </a:ext>
            </a:extLst>
          </p:cNvPr>
          <p:cNvSpPr txBox="1"/>
          <p:nvPr/>
        </p:nvSpPr>
        <p:spPr>
          <a:xfrm>
            <a:off x="524586" y="4091269"/>
            <a:ext cx="610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INVASIVE CHANGES OTHERWISE</a:t>
            </a:r>
            <a:endParaRPr lang="sk-SK" sz="32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E9EE493-2C3A-E5EF-B24A-FAB50A4E15A9}"/>
              </a:ext>
            </a:extLst>
          </p:cNvPr>
          <p:cNvSpPr txBox="1"/>
          <p:nvPr/>
        </p:nvSpPr>
        <p:spPr>
          <a:xfrm>
            <a:off x="208641" y="3567701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Incorporation of planned functionality (domain knowledge)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0EA9F12-A984-FA51-D89B-3D8C7639EA71}"/>
              </a:ext>
            </a:extLst>
          </p:cNvPr>
          <p:cNvSpPr txBox="1"/>
          <p:nvPr/>
        </p:nvSpPr>
        <p:spPr>
          <a:xfrm>
            <a:off x="886310" y="4554239"/>
            <a:ext cx="1110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00B0F0"/>
                </a:solidFill>
              </a:rPr>
              <a:t>If open-closed principle cannot be used = </a:t>
            </a:r>
            <a:r>
              <a:rPr lang="en-US" b="1" i="1" u="sng" dirty="0"/>
              <a:t>implementation of core features has to be changed </a:t>
            </a:r>
          </a:p>
          <a:p>
            <a:pPr lvl="8"/>
            <a:r>
              <a:rPr lang="en-US" b="1" i="1" u="sng" dirty="0"/>
              <a:t>during introduction of product-specific feature</a:t>
            </a:r>
            <a:endParaRPr lang="sk-SK" b="1" i="1" u="sng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636A1DF-2D5A-7D2A-4B00-A39C4C1E0AC9}"/>
              </a:ext>
            </a:extLst>
          </p:cNvPr>
          <p:cNvSpPr txBox="1"/>
          <p:nvPr/>
        </p:nvSpPr>
        <p:spPr>
          <a:xfrm>
            <a:off x="204661" y="5327382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No support of declarative definition of events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0526747-2D33-E740-3C29-B95DE10482A0}"/>
              </a:ext>
            </a:extLst>
          </p:cNvPr>
          <p:cNvSpPr txBox="1"/>
          <p:nvPr/>
        </p:nvSpPr>
        <p:spPr>
          <a:xfrm>
            <a:off x="4903727" y="5878582"/>
            <a:ext cx="725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EXPLICIT TRIGGERING IS NECESSARY</a:t>
            </a:r>
            <a:endParaRPr lang="sk-SK" sz="32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740CAB1-B616-8240-698C-5D528374AD53}"/>
              </a:ext>
            </a:extLst>
          </p:cNvPr>
          <p:cNvSpPr txBox="1"/>
          <p:nvPr/>
        </p:nvSpPr>
        <p:spPr>
          <a:xfrm>
            <a:off x="1178529" y="5849937"/>
            <a:ext cx="375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00B0F0"/>
                </a:solidFill>
              </a:rPr>
              <a:t>Difficult to reuse for defining </a:t>
            </a:r>
          </a:p>
          <a:p>
            <a:r>
              <a:rPr lang="en-US" b="1" i="1" dirty="0">
                <a:solidFill>
                  <a:srgbClr val="00B0F0"/>
                </a:solidFill>
              </a:rPr>
              <a:t>other kind of events</a:t>
            </a:r>
            <a:endParaRPr lang="sk-SK" b="1" i="1" dirty="0">
              <a:solidFill>
                <a:srgbClr val="00B0F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7169C08-98BA-F841-132B-B9FD8A051148}"/>
              </a:ext>
            </a:extLst>
          </p:cNvPr>
          <p:cNvSpPr txBox="1"/>
          <p:nvPr/>
        </p:nvSpPr>
        <p:spPr>
          <a:xfrm>
            <a:off x="204661" y="2366469"/>
            <a:ext cx="106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Much glue code – registration and notification of observers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73906C2F-E0E7-712E-177F-11F124785708}"/>
              </a:ext>
            </a:extLst>
          </p:cNvPr>
          <p:cNvSpPr txBox="1">
            <a:spLocks/>
          </p:cNvSpPr>
          <p:nvPr/>
        </p:nvSpPr>
        <p:spPr>
          <a:xfrm>
            <a:off x="5490475" y="1557183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Modularization of </a:t>
            </a:r>
            <a:r>
              <a:rPr lang="en-US" sz="2800" b="1" dirty="0" err="1"/>
              <a:t>behaviour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694827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F966-7E51-1506-5B8C-BFE55277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1" y="247845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Use of </a:t>
            </a:r>
            <a:r>
              <a:rPr lang="en-US" sz="6000" b="1" dirty="0" err="1"/>
              <a:t>ECaesarJ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981547C-CCF0-5281-E7C1-9738966920E5}"/>
              </a:ext>
            </a:extLst>
          </p:cNvPr>
          <p:cNvSpPr txBox="1"/>
          <p:nvPr/>
        </p:nvSpPr>
        <p:spPr>
          <a:xfrm>
            <a:off x="7408289" y="745991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Why?</a:t>
            </a:r>
            <a:endParaRPr lang="sk-SK" sz="4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921BF69-7484-C2DB-3E01-68EA9A6A6A22}"/>
              </a:ext>
            </a:extLst>
          </p:cNvPr>
          <p:cNvSpPr txBox="1"/>
          <p:nvPr/>
        </p:nvSpPr>
        <p:spPr>
          <a:xfrm>
            <a:off x="146402" y="1568645"/>
            <a:ext cx="3923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Insufficient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mechanisms in OOP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for modularizing the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features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182569A-EA89-3924-BE50-487321A5601F}"/>
              </a:ext>
            </a:extLst>
          </p:cNvPr>
          <p:cNvSpPr txBox="1"/>
          <p:nvPr/>
        </p:nvSpPr>
        <p:spPr>
          <a:xfrm>
            <a:off x="3739712" y="1559212"/>
            <a:ext cx="819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</a:rPr>
              <a:t>PROVIDES LARGE-SCALE SELECTION AND COMPOSITION MECHANISMS</a:t>
            </a:r>
            <a:endParaRPr lang="sk-SK" sz="3200" b="1" i="1" u="sng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B376C439-3BF3-1EDE-3484-44D21FD88D41}"/>
              </a:ext>
            </a:extLst>
          </p:cNvPr>
          <p:cNvSpPr/>
          <p:nvPr/>
        </p:nvSpPr>
        <p:spPr>
          <a:xfrm rot="19233674">
            <a:off x="8655884" y="2640669"/>
            <a:ext cx="491706" cy="948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2097821E-222F-50BB-3DF4-63B0512C96F9}"/>
              </a:ext>
            </a:extLst>
          </p:cNvPr>
          <p:cNvSpPr/>
          <p:nvPr/>
        </p:nvSpPr>
        <p:spPr>
          <a:xfrm rot="1236527">
            <a:off x="5249662" y="2742675"/>
            <a:ext cx="491706" cy="948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D930D28-91DA-0D7B-0F2B-C6E1ED828A78}"/>
              </a:ext>
            </a:extLst>
          </p:cNvPr>
          <p:cNvSpPr txBox="1"/>
          <p:nvPr/>
        </p:nvSpPr>
        <p:spPr>
          <a:xfrm>
            <a:off x="3011501" y="3675460"/>
            <a:ext cx="3515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VIRTUAL CLASSES</a:t>
            </a:r>
            <a:endParaRPr lang="sk-SK" sz="32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559AEEB-0BFA-1D30-959E-1C93318D21A6}"/>
              </a:ext>
            </a:extLst>
          </p:cNvPr>
          <p:cNvSpPr txBox="1"/>
          <p:nvPr/>
        </p:nvSpPr>
        <p:spPr>
          <a:xfrm>
            <a:off x="7429124" y="3619242"/>
            <a:ext cx="3990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PROPAGATING THE </a:t>
            </a:r>
          </a:p>
          <a:p>
            <a:r>
              <a:rPr lang="en-US" sz="3200" b="1" dirty="0"/>
              <a:t>MIXIN COMPOSITION</a:t>
            </a:r>
            <a:endParaRPr lang="sk-SK" sz="32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5B166BF-B25A-F89F-EA74-A32DF39C1E06}"/>
              </a:ext>
            </a:extLst>
          </p:cNvPr>
          <p:cNvSpPr txBox="1"/>
          <p:nvPr/>
        </p:nvSpPr>
        <p:spPr>
          <a:xfrm>
            <a:off x="134766" y="3384527"/>
            <a:ext cx="2465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 </a:t>
            </a:r>
            <a:r>
              <a:rPr lang="en-US" sz="2000" b="1" dirty="0"/>
              <a:t>for individual </a:t>
            </a:r>
          </a:p>
          <a:p>
            <a:r>
              <a:rPr lang="en-US" sz="2000" b="1" dirty="0"/>
              <a:t>objects/classes</a:t>
            </a:r>
            <a:endParaRPr lang="sk-SK" sz="20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E1F6DC1-B2A7-DE34-BCAC-69E6BB5612DB}"/>
              </a:ext>
            </a:extLst>
          </p:cNvPr>
          <p:cNvSpPr txBox="1"/>
          <p:nvPr/>
        </p:nvSpPr>
        <p:spPr>
          <a:xfrm>
            <a:off x="369879" y="4741255"/>
            <a:ext cx="2308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Multiple affected </a:t>
            </a:r>
          </a:p>
          <a:p>
            <a:r>
              <a:rPr lang="en-US" sz="2000" b="1" dirty="0"/>
              <a:t>objects/classes</a:t>
            </a:r>
            <a:r>
              <a:rPr lang="en-US" sz="2000" dirty="0"/>
              <a:t> </a:t>
            </a:r>
          </a:p>
          <a:p>
            <a:r>
              <a:rPr lang="en-US" sz="2000" dirty="0"/>
              <a:t>by Features</a:t>
            </a:r>
            <a:endParaRPr lang="sk-SK" sz="2000" dirty="0"/>
          </a:p>
        </p:txBody>
      </p:sp>
      <p:sp>
        <p:nvSpPr>
          <p:cNvPr id="13" name="Šípka: obojsmerná vodorovná 12">
            <a:extLst>
              <a:ext uri="{FF2B5EF4-FFF2-40B4-BE49-F238E27FC236}">
                <a16:creationId xmlns:a16="http://schemas.microsoft.com/office/drawing/2014/main" id="{EECBF565-A0BE-2158-F3AB-1F3218442AAB}"/>
              </a:ext>
            </a:extLst>
          </p:cNvPr>
          <p:cNvSpPr/>
          <p:nvPr/>
        </p:nvSpPr>
        <p:spPr>
          <a:xfrm>
            <a:off x="490838" y="4138330"/>
            <a:ext cx="1518006" cy="55700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9943901-1048-A066-004B-31E1FE00103E}"/>
              </a:ext>
            </a:extLst>
          </p:cNvPr>
          <p:cNvSpPr txBox="1"/>
          <p:nvPr/>
        </p:nvSpPr>
        <p:spPr>
          <a:xfrm>
            <a:off x="3251210" y="4129312"/>
            <a:ext cx="364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-</a:t>
            </a:r>
            <a:r>
              <a:rPr lang="en-US" sz="2400" dirty="0"/>
              <a:t>inner classes </a:t>
            </a:r>
          </a:p>
          <a:p>
            <a:r>
              <a:rPr lang="en-US" sz="2400" dirty="0"/>
              <a:t>-late-bound instantiation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3C7D1C7-412B-509D-3706-44ADBB07A7A9}"/>
              </a:ext>
            </a:extLst>
          </p:cNvPr>
          <p:cNvSpPr txBox="1"/>
          <p:nvPr/>
        </p:nvSpPr>
        <p:spPr>
          <a:xfrm>
            <a:off x="3212230" y="4864329"/>
            <a:ext cx="703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-can be refined in subclasses </a:t>
            </a:r>
          </a:p>
          <a:p>
            <a:r>
              <a:rPr lang="en-US" sz="2400" dirty="0"/>
              <a:t>of enclosing class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BE1BF5E-E2A2-574D-AB78-8529DEA24BAF}"/>
              </a:ext>
            </a:extLst>
          </p:cNvPr>
          <p:cNvSpPr txBox="1"/>
          <p:nvPr/>
        </p:nvSpPr>
        <p:spPr>
          <a:xfrm>
            <a:off x="3212230" y="5569086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-as family members </a:t>
            </a:r>
          </a:p>
          <a:p>
            <a:r>
              <a:rPr lang="en-US" sz="2400" dirty="0"/>
              <a:t>	– members of instances of </a:t>
            </a:r>
          </a:p>
          <a:p>
            <a:r>
              <a:rPr lang="en-US" sz="2400" dirty="0"/>
              <a:t>	the enclosing class [family objects/classes]</a:t>
            </a:r>
            <a:endParaRPr lang="sk-SK" sz="2400" dirty="0"/>
          </a:p>
          <a:p>
            <a:endParaRPr lang="sk-SK" sz="2400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F998805-98B3-12D1-0585-4306A1063122}"/>
              </a:ext>
            </a:extLst>
          </p:cNvPr>
          <p:cNvSpPr txBox="1"/>
          <p:nvPr/>
        </p:nvSpPr>
        <p:spPr>
          <a:xfrm rot="21210045">
            <a:off x="1236356" y="5728773"/>
            <a:ext cx="2117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	Large-scale </a:t>
            </a:r>
          </a:p>
          <a:p>
            <a:r>
              <a:rPr lang="en-US" sz="2000" b="1" i="1" dirty="0">
                <a:solidFill>
                  <a:srgbClr val="00B0F0"/>
                </a:solidFill>
              </a:rPr>
              <a:t>     extension </a:t>
            </a:r>
          </a:p>
          <a:p>
            <a:r>
              <a:rPr lang="en-US" sz="2000" b="1" i="1" dirty="0">
                <a:solidFill>
                  <a:srgbClr val="00B0F0"/>
                </a:solidFill>
              </a:rPr>
              <a:t>mechanism</a:t>
            </a:r>
            <a:endParaRPr lang="sk-SK" sz="2000" b="1" i="1" dirty="0">
              <a:solidFill>
                <a:srgbClr val="00B0F0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490C10C-51D7-79BF-205A-7E1CD5EA296A}"/>
              </a:ext>
            </a:extLst>
          </p:cNvPr>
          <p:cNvSpPr txBox="1"/>
          <p:nvPr/>
        </p:nvSpPr>
        <p:spPr>
          <a:xfrm>
            <a:off x="7728303" y="4695338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Composition propagates</a:t>
            </a:r>
          </a:p>
          <a:p>
            <a:r>
              <a:rPr lang="en-US" i="1" dirty="0"/>
              <a:t> into virtual classes</a:t>
            </a:r>
            <a:endParaRPr lang="sk-SK" i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0540407-CF52-FD73-416F-DE5ED3367037}"/>
              </a:ext>
            </a:extLst>
          </p:cNvPr>
          <p:cNvSpPr txBox="1"/>
          <p:nvPr/>
        </p:nvSpPr>
        <p:spPr>
          <a:xfrm>
            <a:off x="7728303" y="5305237"/>
            <a:ext cx="4141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INHERITED DECLARATIONS</a:t>
            </a:r>
          </a:p>
          <a:p>
            <a:r>
              <a:rPr lang="en-US" dirty="0"/>
              <a:t> OF VIRTUAL CLASSES </a:t>
            </a:r>
          </a:p>
          <a:p>
            <a:r>
              <a:rPr lang="en-US" dirty="0"/>
              <a:t>WITH THE SAME NAME ARE MERGED </a:t>
            </a:r>
          </a:p>
          <a:p>
            <a:r>
              <a:rPr lang="en-US" dirty="0"/>
              <a:t>					AUTOMATICALLY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450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F1775-514B-954B-CC57-9C4112F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18" y="335616"/>
            <a:ext cx="11048343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Virtual Class in </a:t>
            </a:r>
            <a:r>
              <a:rPr lang="en-US" sz="5400" b="1" dirty="0" err="1"/>
              <a:t>ECaesarJ</a:t>
            </a:r>
            <a:r>
              <a:rPr lang="en-US" sz="5400" b="1" dirty="0"/>
              <a:t>/</a:t>
            </a:r>
            <a:r>
              <a:rPr lang="en-US" sz="5400" b="1" dirty="0" err="1"/>
              <a:t>CaesarJ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8E0313-C4EA-A193-EB66-A61DFDD6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5" y="2910177"/>
            <a:ext cx="4626137" cy="1079351"/>
          </a:xfrm>
        </p:spPr>
        <p:txBody>
          <a:bodyPr>
            <a:normAutofit/>
          </a:bodyPr>
          <a:lstStyle/>
          <a:p>
            <a:r>
              <a:rPr lang="en-US" sz="2000" dirty="0"/>
              <a:t>Adding new functionality</a:t>
            </a:r>
          </a:p>
          <a:p>
            <a:r>
              <a:rPr lang="en-US" sz="2000" dirty="0"/>
              <a:t>Overriding existing functionality</a:t>
            </a: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F6B25DA-5AAF-7C0D-3F26-0C6904E66754}"/>
              </a:ext>
            </a:extLst>
          </p:cNvPr>
          <p:cNvSpPr txBox="1"/>
          <p:nvPr/>
        </p:nvSpPr>
        <p:spPr>
          <a:xfrm>
            <a:off x="220137" y="1364028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FURTHERBINDING</a:t>
            </a:r>
            <a:endParaRPr lang="sk-SK" sz="32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10E9014-78BD-23E9-C3B3-549D85F487C1}"/>
              </a:ext>
            </a:extLst>
          </p:cNvPr>
          <p:cNvSpPr txBox="1"/>
          <p:nvPr/>
        </p:nvSpPr>
        <p:spPr>
          <a:xfrm>
            <a:off x="696229" y="1948803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-</a:t>
            </a:r>
            <a:r>
              <a:rPr lang="en-US" sz="2400" dirty="0"/>
              <a:t>a refinement of virtual class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30C8A8A-705F-617B-F232-CFF98E4FD9BC}"/>
              </a:ext>
            </a:extLst>
          </p:cNvPr>
          <p:cNvSpPr txBox="1"/>
          <p:nvPr/>
        </p:nvSpPr>
        <p:spPr>
          <a:xfrm>
            <a:off x="696229" y="2410468"/>
            <a:ext cx="582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F0"/>
                </a:solidFill>
              </a:rPr>
              <a:t>-</a:t>
            </a:r>
            <a:r>
              <a:rPr lang="en-US" sz="2400" b="1" dirty="0">
                <a:solidFill>
                  <a:srgbClr val="00B0F0"/>
                </a:solidFill>
              </a:rPr>
              <a:t>implicit inheritance from refined class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CE3E9B0-1112-C3C4-BA55-E2B0E1A3A996}"/>
              </a:ext>
            </a:extLst>
          </p:cNvPr>
          <p:cNvSpPr txBox="1"/>
          <p:nvPr/>
        </p:nvSpPr>
        <p:spPr>
          <a:xfrm>
            <a:off x="4615793" y="2854126"/>
            <a:ext cx="2494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Methods, fields, </a:t>
            </a:r>
          </a:p>
          <a:p>
            <a:r>
              <a:rPr lang="en-US" sz="2400" dirty="0"/>
              <a:t>and inheritance</a:t>
            </a:r>
          </a:p>
          <a:p>
            <a:r>
              <a:rPr lang="en-US" sz="2400" dirty="0"/>
              <a:t> relationships</a:t>
            </a:r>
            <a:endParaRPr lang="sk-SK" sz="2400" dirty="0"/>
          </a:p>
        </p:txBody>
      </p:sp>
      <p:sp>
        <p:nvSpPr>
          <p:cNvPr id="8" name="Pravá zložená zátvorka 7">
            <a:extLst>
              <a:ext uri="{FF2B5EF4-FFF2-40B4-BE49-F238E27FC236}">
                <a16:creationId xmlns:a16="http://schemas.microsoft.com/office/drawing/2014/main" id="{ED784AD6-3844-9138-3A4C-B8141AB964E8}"/>
              </a:ext>
            </a:extLst>
          </p:cNvPr>
          <p:cNvSpPr/>
          <p:nvPr/>
        </p:nvSpPr>
        <p:spPr>
          <a:xfrm>
            <a:off x="4114802" y="2883103"/>
            <a:ext cx="517584" cy="103886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AF2F100-F4C7-6C99-D9F7-D01969487897}"/>
              </a:ext>
            </a:extLst>
          </p:cNvPr>
          <p:cNvSpPr txBox="1"/>
          <p:nvPr/>
        </p:nvSpPr>
        <p:spPr>
          <a:xfrm>
            <a:off x="696229" y="3963588"/>
            <a:ext cx="6522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F0"/>
                </a:solidFill>
              </a:rPr>
              <a:t>-</a:t>
            </a:r>
            <a:r>
              <a:rPr lang="en-US" sz="2400" b="1" dirty="0">
                <a:solidFill>
                  <a:srgbClr val="00B0F0"/>
                </a:solidFill>
              </a:rPr>
              <a:t>references to virtual class are 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bounded to its the most specific refinement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6753963-81D7-5664-677D-83990783BA91}"/>
              </a:ext>
            </a:extLst>
          </p:cNvPr>
          <p:cNvSpPr txBox="1"/>
          <p:nvPr/>
        </p:nvSpPr>
        <p:spPr>
          <a:xfrm>
            <a:off x="4114802" y="4720069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-</a:t>
            </a:r>
            <a:r>
              <a:rPr lang="en-US" sz="2400" dirty="0"/>
              <a:t>in family class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7669BE6-0490-CE7B-4719-0B127C9037CA}"/>
              </a:ext>
            </a:extLst>
          </p:cNvPr>
          <p:cNvSpPr txBox="1"/>
          <p:nvPr/>
        </p:nvSpPr>
        <p:spPr>
          <a:xfrm>
            <a:off x="7568954" y="1558191"/>
            <a:ext cx="392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Consistent extension of group of classes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0423334-8EE4-D942-EFD9-9D6028B9F13B}"/>
              </a:ext>
            </a:extLst>
          </p:cNvPr>
          <p:cNvSpPr txBox="1"/>
          <p:nvPr/>
        </p:nvSpPr>
        <p:spPr>
          <a:xfrm>
            <a:off x="7632742" y="3409280"/>
            <a:ext cx="37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Features as extension of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other features</a:t>
            </a:r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32EF2B78-9B2E-0B49-9A50-2117F87264DD}"/>
              </a:ext>
            </a:extLst>
          </p:cNvPr>
          <p:cNvSpPr/>
          <p:nvPr/>
        </p:nvSpPr>
        <p:spPr>
          <a:xfrm>
            <a:off x="8899236" y="2610521"/>
            <a:ext cx="998586" cy="8123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E89B634-3957-ECB9-BE2C-5DB0579BAC90}"/>
              </a:ext>
            </a:extLst>
          </p:cNvPr>
          <p:cNvSpPr txBox="1"/>
          <p:nvPr/>
        </p:nvSpPr>
        <p:spPr>
          <a:xfrm>
            <a:off x="7510388" y="278585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defining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0B846E5-BF96-D601-097F-DA9D20C5703D}"/>
              </a:ext>
            </a:extLst>
          </p:cNvPr>
          <p:cNvSpPr txBox="1"/>
          <p:nvPr/>
        </p:nvSpPr>
        <p:spPr>
          <a:xfrm>
            <a:off x="7236417" y="5188706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Feature</a:t>
            </a:r>
            <a:endParaRPr lang="sk-SK" sz="32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01A47C0-9FA8-BB34-FE32-0B61F71AA6F5}"/>
              </a:ext>
            </a:extLst>
          </p:cNvPr>
          <p:cNvSpPr txBox="1"/>
          <p:nvPr/>
        </p:nvSpPr>
        <p:spPr>
          <a:xfrm>
            <a:off x="9941767" y="4788779"/>
            <a:ext cx="173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Domain </a:t>
            </a:r>
          </a:p>
          <a:p>
            <a:r>
              <a:rPr lang="en-US" sz="3200" b="1" dirty="0"/>
              <a:t>objects</a:t>
            </a:r>
            <a:endParaRPr lang="sk-SK" sz="3200" b="1" dirty="0"/>
          </a:p>
        </p:txBody>
      </p:sp>
      <p:sp>
        <p:nvSpPr>
          <p:cNvPr id="18" name="Šípka: nadol 17">
            <a:extLst>
              <a:ext uri="{FF2B5EF4-FFF2-40B4-BE49-F238E27FC236}">
                <a16:creationId xmlns:a16="http://schemas.microsoft.com/office/drawing/2014/main" id="{F5120BA5-5E23-9238-8BED-696B4FEC39EC}"/>
              </a:ext>
            </a:extLst>
          </p:cNvPr>
          <p:cNvSpPr/>
          <p:nvPr/>
        </p:nvSpPr>
        <p:spPr>
          <a:xfrm>
            <a:off x="8974377" y="4228295"/>
            <a:ext cx="998586" cy="8123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D4EB81D9-3ECC-BCB8-5D65-FF7D0619B18A}"/>
              </a:ext>
            </a:extLst>
          </p:cNvPr>
          <p:cNvSpPr txBox="1"/>
          <p:nvPr/>
        </p:nvSpPr>
        <p:spPr>
          <a:xfrm>
            <a:off x="7453006" y="445040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modeling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69AA6A6-88FC-3F48-6842-F1C5404D8736}"/>
              </a:ext>
            </a:extLst>
          </p:cNvPr>
          <p:cNvSpPr txBox="1"/>
          <p:nvPr/>
        </p:nvSpPr>
        <p:spPr>
          <a:xfrm>
            <a:off x="7425707" y="5773481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family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class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597B3D6D-D649-1109-F803-8CF10DBF31C4}"/>
              </a:ext>
            </a:extLst>
          </p:cNvPr>
          <p:cNvSpPr txBox="1"/>
          <p:nvPr/>
        </p:nvSpPr>
        <p:spPr>
          <a:xfrm>
            <a:off x="10033346" y="5865997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 virtual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classes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23" name="Šípka: obojsmerná vodorovná 22">
            <a:extLst>
              <a:ext uri="{FF2B5EF4-FFF2-40B4-BE49-F238E27FC236}">
                <a16:creationId xmlns:a16="http://schemas.microsoft.com/office/drawing/2014/main" id="{D596098C-4103-A0A4-0231-24534D8FC3F6}"/>
              </a:ext>
            </a:extLst>
          </p:cNvPr>
          <p:cNvSpPr/>
          <p:nvPr/>
        </p:nvSpPr>
        <p:spPr>
          <a:xfrm>
            <a:off x="9006925" y="5174803"/>
            <a:ext cx="934842" cy="55700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611CCE8B-E5F8-4EE7-300E-781FB00E98EC}"/>
              </a:ext>
            </a:extLst>
          </p:cNvPr>
          <p:cNvSpPr txBox="1"/>
          <p:nvPr/>
        </p:nvSpPr>
        <p:spPr>
          <a:xfrm>
            <a:off x="5337767" y="1343970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REACHING:</a:t>
            </a:r>
            <a:endParaRPr lang="sk-SK" sz="3200" b="1" dirty="0"/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A9F3071-61E0-441E-8C74-CFD101ED4D0C}"/>
              </a:ext>
            </a:extLst>
          </p:cNvPr>
          <p:cNvSpPr txBox="1"/>
          <p:nvPr/>
        </p:nvSpPr>
        <p:spPr>
          <a:xfrm>
            <a:off x="111458" y="5378230"/>
            <a:ext cx="6693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REFINEMENT OF VIRTUAL CLASSES</a:t>
            </a:r>
            <a:endParaRPr lang="sk-SK" sz="3200" b="1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BD03938B-3E4B-5459-6C96-630B7F19BD8A}"/>
              </a:ext>
            </a:extLst>
          </p:cNvPr>
          <p:cNvSpPr txBox="1"/>
          <p:nvPr/>
        </p:nvSpPr>
        <p:spPr>
          <a:xfrm rot="462352">
            <a:off x="80795" y="63064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in subclasses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36A8408A-4EBF-D99C-C8DD-5270A5171C23}"/>
              </a:ext>
            </a:extLst>
          </p:cNvPr>
          <p:cNvSpPr txBox="1"/>
          <p:nvPr/>
        </p:nvSpPr>
        <p:spPr>
          <a:xfrm>
            <a:off x="1903738" y="6306485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-</a:t>
            </a:r>
            <a:r>
              <a:rPr lang="en-US" sz="2400" dirty="0"/>
              <a:t>in inheritance of these virtual classes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062CC841-E88A-507A-B000-4FFC6D6D130B}"/>
              </a:ext>
            </a:extLst>
          </p:cNvPr>
          <p:cNvSpPr txBox="1"/>
          <p:nvPr/>
        </p:nvSpPr>
        <p:spPr>
          <a:xfrm>
            <a:off x="461599" y="5890207"/>
            <a:ext cx="650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Extending functionality between features: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01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4DA49E4-A49F-9604-628A-E2D3CDFB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61" y="3046"/>
            <a:ext cx="6840612" cy="687765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A01844A-5179-4306-9DF7-5E0ED03B619A}"/>
              </a:ext>
            </a:extLst>
          </p:cNvPr>
          <p:cNvSpPr txBox="1">
            <a:spLocks/>
          </p:cNvSpPr>
          <p:nvPr/>
        </p:nvSpPr>
        <p:spPr>
          <a:xfrm>
            <a:off x="198897" y="140516"/>
            <a:ext cx="545344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Implementation</a:t>
            </a:r>
            <a:r>
              <a:rPr lang="sk-SK" sz="5400" b="1" dirty="0"/>
              <a:t> </a:t>
            </a:r>
          </a:p>
          <a:p>
            <a:r>
              <a:rPr lang="en-US" sz="5400" b="1" dirty="0"/>
              <a:t>in</a:t>
            </a:r>
            <a:r>
              <a:rPr lang="sk-SK" sz="5400" b="1" dirty="0"/>
              <a:t> </a:t>
            </a:r>
            <a:r>
              <a:rPr lang="sk-SK" sz="5400" b="1" dirty="0" err="1"/>
              <a:t>ECaesarJ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2711CB0-9828-5E80-CCDD-633951C8FEF6}"/>
              </a:ext>
            </a:extLst>
          </p:cNvPr>
          <p:cNvSpPr txBox="1"/>
          <p:nvPr/>
        </p:nvSpPr>
        <p:spPr>
          <a:xfrm>
            <a:off x="462776" y="5852389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DBDDC71-D631-7558-DB5C-A361458500F5}"/>
              </a:ext>
            </a:extLst>
          </p:cNvPr>
          <p:cNvSpPr txBox="1"/>
          <p:nvPr/>
        </p:nvSpPr>
        <p:spPr>
          <a:xfrm>
            <a:off x="125697" y="2096358"/>
            <a:ext cx="4897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feature-oriented </a:t>
            </a:r>
          </a:p>
          <a:p>
            <a:r>
              <a:rPr lang="en-US" sz="3600" i="1" dirty="0"/>
              <a:t>	modularization of </a:t>
            </a:r>
          </a:p>
          <a:p>
            <a:r>
              <a:rPr lang="en-US" sz="3600" i="1" dirty="0"/>
              <a:t>software product lines</a:t>
            </a:r>
            <a:endParaRPr lang="sk-SK" sz="3600" i="1" dirty="0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2AD93097-3251-E2D8-74D4-C166F3BB0667}"/>
              </a:ext>
            </a:extLst>
          </p:cNvPr>
          <p:cNvSpPr/>
          <p:nvPr/>
        </p:nvSpPr>
        <p:spPr>
          <a:xfrm rot="4552652">
            <a:off x="5883928" y="3971441"/>
            <a:ext cx="491706" cy="619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8C759706-181F-2472-4640-CE85AD3D230B}"/>
              </a:ext>
            </a:extLst>
          </p:cNvPr>
          <p:cNvSpPr/>
          <p:nvPr/>
        </p:nvSpPr>
        <p:spPr>
          <a:xfrm rot="2621579">
            <a:off x="5640029" y="2373267"/>
            <a:ext cx="491706" cy="1749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5375639E-D5DA-3BAE-0E98-E52C75CADD93}"/>
              </a:ext>
            </a:extLst>
          </p:cNvPr>
          <p:cNvSpPr/>
          <p:nvPr/>
        </p:nvSpPr>
        <p:spPr>
          <a:xfrm rot="2657744">
            <a:off x="5655238" y="385865"/>
            <a:ext cx="491706" cy="9641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9057252-2302-4E47-44CF-4D01F749B4D6}"/>
              </a:ext>
            </a:extLst>
          </p:cNvPr>
          <p:cNvSpPr txBox="1"/>
          <p:nvPr/>
        </p:nvSpPr>
        <p:spPr>
          <a:xfrm>
            <a:off x="4388755" y="1127899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Feature</a:t>
            </a:r>
            <a:endParaRPr lang="sk-SK" sz="3200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EDCE6A7-9C0C-21C4-8779-A5714F155B16}"/>
              </a:ext>
            </a:extLst>
          </p:cNvPr>
          <p:cNvSpPr txBox="1"/>
          <p:nvPr/>
        </p:nvSpPr>
        <p:spPr>
          <a:xfrm>
            <a:off x="4023486" y="155127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family class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8FB26E64-4B1E-672A-1260-9C4B418152F1}"/>
              </a:ext>
            </a:extLst>
          </p:cNvPr>
          <p:cNvSpPr txBox="1"/>
          <p:nvPr/>
        </p:nvSpPr>
        <p:spPr>
          <a:xfrm>
            <a:off x="4232401" y="3849964"/>
            <a:ext cx="1739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Domain </a:t>
            </a:r>
          </a:p>
          <a:p>
            <a:r>
              <a:rPr lang="en-US" sz="3200" b="1" dirty="0"/>
              <a:t>objects</a:t>
            </a:r>
            <a:endParaRPr lang="sk-SK" sz="32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5294394-7161-FD4B-8036-5BCC9B91892E}"/>
              </a:ext>
            </a:extLst>
          </p:cNvPr>
          <p:cNvSpPr txBox="1"/>
          <p:nvPr/>
        </p:nvSpPr>
        <p:spPr>
          <a:xfrm>
            <a:off x="4340448" y="4765156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In  virtual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 classes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1F5B97F-4DBB-38B6-EC2B-3AB16FDD1A6C}"/>
              </a:ext>
            </a:extLst>
          </p:cNvPr>
          <p:cNvSpPr txBox="1"/>
          <p:nvPr/>
        </p:nvSpPr>
        <p:spPr>
          <a:xfrm>
            <a:off x="790635" y="4512304"/>
            <a:ext cx="206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c</a:t>
            </a:r>
            <a:r>
              <a:rPr lang="en-US" sz="5400" b="1" dirty="0" err="1"/>
              <a:t>class</a:t>
            </a:r>
            <a:endParaRPr lang="sk-SK" sz="5400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C87DF2A-BDED-D292-34E8-577F7459A17C}"/>
              </a:ext>
            </a:extLst>
          </p:cNvPr>
          <p:cNvSpPr txBox="1"/>
          <p:nvPr/>
        </p:nvSpPr>
        <p:spPr>
          <a:xfrm>
            <a:off x="1154887" y="5384418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</a:t>
            </a:r>
            <a:r>
              <a:rPr lang="en-US" dirty="0" err="1"/>
              <a:t>CaesarJ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structure </a:t>
            </a:r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82A1FBB-221B-2ECD-E5F8-42CF5D0D1E0D}"/>
              </a:ext>
            </a:extLst>
          </p:cNvPr>
          <p:cNvSpPr txBox="1"/>
          <p:nvPr/>
        </p:nvSpPr>
        <p:spPr>
          <a:xfrm>
            <a:off x="53207" y="3971219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not confuse this with Java </a:t>
            </a:r>
            <a:r>
              <a:rPr lang="en-US" b="1" dirty="0"/>
              <a:t>class</a:t>
            </a:r>
          </a:p>
          <a:p>
            <a:r>
              <a:rPr lang="en-US" dirty="0"/>
              <a:t>		-to use it as extension </a:t>
            </a:r>
            <a:r>
              <a:rPr lang="en-US" dirty="0" err="1"/>
              <a:t>ofJava</a:t>
            </a:r>
            <a:endParaRPr lang="sk-SK" dirty="0"/>
          </a:p>
        </p:txBody>
      </p:sp>
      <p:sp>
        <p:nvSpPr>
          <p:cNvPr id="20" name="Šípka: nadol 19">
            <a:extLst>
              <a:ext uri="{FF2B5EF4-FFF2-40B4-BE49-F238E27FC236}">
                <a16:creationId xmlns:a16="http://schemas.microsoft.com/office/drawing/2014/main" id="{FA3242FB-75E3-3902-0DCB-AE5948B954CA}"/>
              </a:ext>
            </a:extLst>
          </p:cNvPr>
          <p:cNvSpPr/>
          <p:nvPr/>
        </p:nvSpPr>
        <p:spPr>
          <a:xfrm rot="20532467">
            <a:off x="547109" y="4416656"/>
            <a:ext cx="491706" cy="4013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917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30B5C3A-2613-C398-9AF9-DC98E647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79460" cy="69347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2E6B66-4A86-DAE8-0741-5B130B57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680" y="285486"/>
            <a:ext cx="5095949" cy="1320800"/>
          </a:xfrm>
        </p:spPr>
        <p:txBody>
          <a:bodyPr>
            <a:noAutofit/>
          </a:bodyPr>
          <a:lstStyle/>
          <a:p>
            <a:r>
              <a:rPr lang="en-US" sz="5400" b="1" dirty="0" err="1"/>
              <a:t>Furtherbinding</a:t>
            </a:r>
            <a:endParaRPr lang="sk-SK" sz="5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C23DBF3-5325-321F-D753-1B43A3898945}"/>
              </a:ext>
            </a:extLst>
          </p:cNvPr>
          <p:cNvSpPr txBox="1"/>
          <p:nvPr/>
        </p:nvSpPr>
        <p:spPr>
          <a:xfrm>
            <a:off x="6415581" y="5502585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B3145D91-CEEE-E298-A1F2-F95E63B1D444}"/>
              </a:ext>
            </a:extLst>
          </p:cNvPr>
          <p:cNvSpPr/>
          <p:nvPr/>
        </p:nvSpPr>
        <p:spPr>
          <a:xfrm rot="18187005">
            <a:off x="5875870" y="34407"/>
            <a:ext cx="491706" cy="29906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8E22E57-1635-277A-0A66-60BE86178BD5}"/>
              </a:ext>
            </a:extLst>
          </p:cNvPr>
          <p:cNvSpPr txBox="1"/>
          <p:nvPr/>
        </p:nvSpPr>
        <p:spPr>
          <a:xfrm>
            <a:off x="7430666" y="2070321"/>
            <a:ext cx="4376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House structure is extended </a:t>
            </a:r>
          </a:p>
          <a:p>
            <a:r>
              <a:rPr lang="en-US" sz="2400" b="1" i="1" dirty="0"/>
              <a:t>with shutters</a:t>
            </a:r>
            <a:endParaRPr lang="sk-SK" sz="2400" b="1" i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72157E6-C5DF-9B9D-1996-1135B7291EE7}"/>
              </a:ext>
            </a:extLst>
          </p:cNvPr>
          <p:cNvSpPr txBox="1"/>
          <p:nvPr/>
        </p:nvSpPr>
        <p:spPr>
          <a:xfrm>
            <a:off x="6415581" y="1165020"/>
            <a:ext cx="560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-</a:t>
            </a:r>
            <a:r>
              <a:rPr lang="en-US" sz="2400" b="1" dirty="0"/>
              <a:t>extending features in consistent way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B15261-9AAB-48C1-F0E9-A774F124A88D}"/>
              </a:ext>
            </a:extLst>
          </p:cNvPr>
          <p:cNvSpPr txBox="1"/>
          <p:nvPr/>
        </p:nvSpPr>
        <p:spPr>
          <a:xfrm>
            <a:off x="7591767" y="2846846"/>
            <a:ext cx="4054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/>
              <a:t>HouseShutters</a:t>
            </a:r>
            <a:r>
              <a:rPr lang="en-US" dirty="0"/>
              <a:t> inherits all virtual </a:t>
            </a:r>
          </a:p>
          <a:p>
            <a:r>
              <a:rPr lang="en-US" dirty="0"/>
              <a:t>classes from </a:t>
            </a:r>
            <a:r>
              <a:rPr lang="en-US" i="1" dirty="0" err="1"/>
              <a:t>HouseStructure</a:t>
            </a:r>
            <a:r>
              <a:rPr lang="en-US" dirty="0"/>
              <a:t> and can </a:t>
            </a:r>
          </a:p>
          <a:p>
            <a:r>
              <a:rPr lang="en-US" b="1" i="1" dirty="0"/>
              <a:t>selectively extend them </a:t>
            </a:r>
            <a:r>
              <a:rPr lang="en-US" dirty="0"/>
              <a:t>further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96B3BEC-7434-DFAD-E435-33DF2C790239}"/>
              </a:ext>
            </a:extLst>
          </p:cNvPr>
          <p:cNvSpPr txBox="1"/>
          <p:nvPr/>
        </p:nvSpPr>
        <p:spPr>
          <a:xfrm>
            <a:off x="5537133" y="3889850"/>
            <a:ext cx="607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F0"/>
                </a:solidFill>
              </a:rPr>
              <a:t>-</a:t>
            </a:r>
            <a:r>
              <a:rPr lang="en-US" sz="2400" b="1" dirty="0">
                <a:solidFill>
                  <a:srgbClr val="00B0F0"/>
                </a:solidFill>
              </a:rPr>
              <a:t>references to virtual classes are always 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relative to enclosing object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6B7E0B4-6088-2E65-5AD0-F957A4F31A65}"/>
              </a:ext>
            </a:extLst>
          </p:cNvPr>
          <p:cNvSpPr txBox="1"/>
          <p:nvPr/>
        </p:nvSpPr>
        <p:spPr>
          <a:xfrm>
            <a:off x="6144028" y="4633727"/>
            <a:ext cx="583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Automatically updated to refer to the new definitions </a:t>
            </a:r>
          </a:p>
          <a:p>
            <a:r>
              <a:rPr lang="en-US" dirty="0"/>
              <a:t>of these classes in family class</a:t>
            </a:r>
            <a:endParaRPr lang="sk-SK" dirty="0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28E6C2A6-B0C0-3CBA-361C-4E867284E529}"/>
              </a:ext>
            </a:extLst>
          </p:cNvPr>
          <p:cNvSpPr/>
          <p:nvPr/>
        </p:nvSpPr>
        <p:spPr>
          <a:xfrm rot="15792073">
            <a:off x="5524246" y="1764689"/>
            <a:ext cx="491706" cy="36675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109C0B0-3CB3-6CF4-A30E-1F7611092E4C}"/>
              </a:ext>
            </a:extLst>
          </p:cNvPr>
          <p:cNvSpPr txBox="1"/>
          <p:nvPr/>
        </p:nvSpPr>
        <p:spPr>
          <a:xfrm rot="21335180">
            <a:off x="5452955" y="2777320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Access in</a:t>
            </a:r>
          </a:p>
          <a:p>
            <a:r>
              <a:rPr lang="en-US" b="1" dirty="0">
                <a:solidFill>
                  <a:srgbClr val="00B050"/>
                </a:solidFill>
              </a:rPr>
              <a:t> type-safe way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3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ED8E8-1D82-307C-7C79-54DA7E1C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6" y="487929"/>
            <a:ext cx="8596668" cy="1320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D773E2-E244-27B8-93AE-9202A85A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85" y="2864295"/>
            <a:ext cx="8596668" cy="3880773"/>
          </a:xfrm>
        </p:spPr>
        <p:txBody>
          <a:bodyPr/>
          <a:lstStyle/>
          <a:p>
            <a:r>
              <a:rPr lang="en-US" dirty="0"/>
              <a:t>In consideration are only classes from the same </a:t>
            </a:r>
          </a:p>
          <a:p>
            <a:pPr marL="0" indent="0">
              <a:buNone/>
            </a:pPr>
            <a:r>
              <a:rPr lang="en-US" dirty="0"/>
              <a:t>family objects = compatibility</a:t>
            </a:r>
          </a:p>
          <a:p>
            <a:pPr marL="0" indent="0">
              <a:buNone/>
            </a:pPr>
            <a:r>
              <a:rPr lang="en-US" dirty="0"/>
              <a:t>	- the types of nested virtual classes belong to </a:t>
            </a:r>
          </a:p>
          <a:p>
            <a:pPr marL="0" indent="0">
              <a:buNone/>
            </a:pPr>
            <a:r>
              <a:rPr lang="en-US" dirty="0"/>
              <a:t>	   their parent this object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139F3C5-3D2C-3B40-1CF6-B327046D565A}"/>
              </a:ext>
            </a:extLst>
          </p:cNvPr>
          <p:cNvSpPr txBox="1"/>
          <p:nvPr/>
        </p:nvSpPr>
        <p:spPr>
          <a:xfrm>
            <a:off x="462776" y="2160589"/>
            <a:ext cx="6360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Type-safety of type refinements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23040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4B6C0-A461-B527-EE39-96269F67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83" y="242354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Mixins</a:t>
            </a:r>
            <a:r>
              <a:rPr lang="en-US" sz="6000" b="1" dirty="0"/>
              <a:t> compositions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BFF43D-DC1F-3C62-6618-B086FF2AF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EBBBF03-31A8-3A84-D1B7-4DAE2CCE695D}"/>
              </a:ext>
            </a:extLst>
          </p:cNvPr>
          <p:cNvSpPr txBox="1"/>
          <p:nvPr/>
        </p:nvSpPr>
        <p:spPr>
          <a:xfrm>
            <a:off x="462776" y="5852389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E75A4BD-AFCD-1726-D282-6B0552F3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84" y="1397364"/>
            <a:ext cx="6508646" cy="4063271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7D45F5A-F2D4-14E5-F1C9-DDBBB83D6EA2}"/>
              </a:ext>
            </a:extLst>
          </p:cNvPr>
          <p:cNvSpPr txBox="1"/>
          <p:nvPr/>
        </p:nvSpPr>
        <p:spPr>
          <a:xfrm>
            <a:off x="5814512" y="902754"/>
            <a:ext cx="62978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						</a:t>
            </a:r>
            <a:r>
              <a:rPr lang="en-US" sz="2000" b="1" dirty="0"/>
              <a:t>ORTHOGONAL EXTENSIONS </a:t>
            </a:r>
          </a:p>
          <a:p>
            <a:r>
              <a:rPr lang="en-US" dirty="0"/>
              <a:t>– contains not overlapping methods – with different name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0608C0F-A010-140D-5223-5D1FDAF66E1C}"/>
              </a:ext>
            </a:extLst>
          </p:cNvPr>
          <p:cNvSpPr txBox="1"/>
          <p:nvPr/>
        </p:nvSpPr>
        <p:spPr>
          <a:xfrm>
            <a:off x="6266356" y="1416468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-no conflicts during their composition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3EA1575-5BC5-BA43-82E2-DDBC88A31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20" y="1854107"/>
            <a:ext cx="5708127" cy="49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66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97C5A-1FB7-6578-7F4A-3BB29834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38" y="149332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Composing</a:t>
            </a:r>
            <a:r>
              <a:rPr lang="sk-SK" sz="5400" b="1" dirty="0"/>
              <a:t> </a:t>
            </a:r>
            <a:r>
              <a:rPr lang="sk-SK" sz="5400" b="1" dirty="0" err="1"/>
              <a:t>Features</a:t>
            </a:r>
            <a:r>
              <a:rPr lang="sk-SK" sz="5400" b="1" dirty="0"/>
              <a:t> in </a:t>
            </a:r>
            <a:r>
              <a:rPr lang="sk-SK" sz="5400" b="1" dirty="0" err="1"/>
              <a:t>CaesarJ</a:t>
            </a:r>
            <a:r>
              <a:rPr lang="sk-SK" sz="5400" b="1" dirty="0"/>
              <a:t>/</a:t>
            </a:r>
            <a:r>
              <a:rPr lang="sk-SK" sz="5400" b="1" dirty="0" err="1"/>
              <a:t>ECaesarJ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70A2E0-08E7-215D-0BAD-965B508B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1" y="4809594"/>
            <a:ext cx="7834745" cy="13208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73527E9-92B6-365B-BD4F-A45500C01A80}"/>
              </a:ext>
            </a:extLst>
          </p:cNvPr>
          <p:cNvSpPr txBox="1"/>
          <p:nvPr/>
        </p:nvSpPr>
        <p:spPr>
          <a:xfrm>
            <a:off x="603849" y="6105662"/>
            <a:ext cx="101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The AMPLE Way (09 2011)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2541BB6-5B90-46D3-8572-4DE453D9B3F4}"/>
              </a:ext>
            </a:extLst>
          </p:cNvPr>
          <p:cNvSpPr txBox="1"/>
          <p:nvPr/>
        </p:nvSpPr>
        <p:spPr>
          <a:xfrm>
            <a:off x="7637063" y="1050675"/>
            <a:ext cx="3996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Propagating form of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mixin</a:t>
            </a:r>
            <a:r>
              <a:rPr lang="en-US" sz="3200" b="1" dirty="0"/>
              <a:t> compositions</a:t>
            </a:r>
            <a:endParaRPr lang="sk-SK" sz="32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4DECF00-5D30-263D-AF95-15CE69333C30}"/>
              </a:ext>
            </a:extLst>
          </p:cNvPr>
          <p:cNvSpPr txBox="1"/>
          <p:nvPr/>
        </p:nvSpPr>
        <p:spPr>
          <a:xfrm>
            <a:off x="5865738" y="2020228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Composition propagates</a:t>
            </a:r>
          </a:p>
          <a:p>
            <a:r>
              <a:rPr lang="en-US" i="1" dirty="0"/>
              <a:t> into virtual classes</a:t>
            </a:r>
            <a:endParaRPr lang="sk-SK" i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83D52BF-C556-B743-C705-48FB6AE4AA66}"/>
              </a:ext>
            </a:extLst>
          </p:cNvPr>
          <p:cNvSpPr txBox="1"/>
          <p:nvPr/>
        </p:nvSpPr>
        <p:spPr>
          <a:xfrm>
            <a:off x="8511396" y="2478874"/>
            <a:ext cx="3284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INHERITED DECLARATIONS</a:t>
            </a:r>
          </a:p>
          <a:p>
            <a:r>
              <a:rPr lang="en-US" dirty="0"/>
              <a:t> OF VIRTUAL CLASSES </a:t>
            </a:r>
          </a:p>
          <a:p>
            <a:r>
              <a:rPr lang="en-US" dirty="0"/>
              <a:t>WITH THE SAME NAME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97C4AA8-2E98-6D72-2BBD-8351B96AF124}"/>
              </a:ext>
            </a:extLst>
          </p:cNvPr>
          <p:cNvSpPr txBox="1"/>
          <p:nvPr/>
        </p:nvSpPr>
        <p:spPr>
          <a:xfrm>
            <a:off x="4332300" y="4240705"/>
            <a:ext cx="635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Automatically merged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Virtual classes with the same name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2261250-B045-F460-AFD1-2828D557A80C}"/>
              </a:ext>
            </a:extLst>
          </p:cNvPr>
          <p:cNvSpPr txBox="1"/>
          <p:nvPr/>
        </p:nvSpPr>
        <p:spPr>
          <a:xfrm>
            <a:off x="4332300" y="3707957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All inherited members</a:t>
            </a:r>
            <a:endParaRPr lang="sk-SK" sz="3200" dirty="0"/>
          </a:p>
        </p:txBody>
      </p:sp>
      <p:sp>
        <p:nvSpPr>
          <p:cNvPr id="11" name="Pravá zložená zátvorka 10">
            <a:extLst>
              <a:ext uri="{FF2B5EF4-FFF2-40B4-BE49-F238E27FC236}">
                <a16:creationId xmlns:a16="http://schemas.microsoft.com/office/drawing/2014/main" id="{686FD1E6-380A-E4E4-D633-DD85F0D58689}"/>
              </a:ext>
            </a:extLst>
          </p:cNvPr>
          <p:cNvSpPr/>
          <p:nvPr/>
        </p:nvSpPr>
        <p:spPr>
          <a:xfrm rot="16200000">
            <a:off x="6125432" y="3185328"/>
            <a:ext cx="270024" cy="316194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8E30F75-2249-DCC5-3A4D-75F712D54099}"/>
              </a:ext>
            </a:extLst>
          </p:cNvPr>
          <p:cNvSpPr txBox="1"/>
          <p:nvPr/>
        </p:nvSpPr>
        <p:spPr>
          <a:xfrm>
            <a:off x="8336916" y="4591849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-each will contain all unique </a:t>
            </a:r>
          </a:p>
          <a:p>
            <a:r>
              <a:rPr lang="en-US" dirty="0"/>
              <a:t>methods amongst supertypes 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A55A103-5342-9ED8-62A3-B5FFB6BDDBAC}"/>
              </a:ext>
            </a:extLst>
          </p:cNvPr>
          <p:cNvSpPr txBox="1"/>
          <p:nvPr/>
        </p:nvSpPr>
        <p:spPr>
          <a:xfrm>
            <a:off x="4070369" y="3059473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Conflicts are manually resolved</a:t>
            </a:r>
          </a:p>
          <a:p>
            <a:r>
              <a:rPr lang="en-US" dirty="0"/>
              <a:t>by developers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918AA66-26FE-2E3E-5229-FE9D59BC42D7}"/>
              </a:ext>
            </a:extLst>
          </p:cNvPr>
          <p:cNvSpPr txBox="1"/>
          <p:nvPr/>
        </p:nvSpPr>
        <p:spPr>
          <a:xfrm>
            <a:off x="396307" y="1978544"/>
            <a:ext cx="337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automated resolution </a:t>
            </a:r>
          </a:p>
          <a:p>
            <a:r>
              <a:rPr lang="en-US" dirty="0"/>
              <a:t>methods should be </a:t>
            </a:r>
            <a:r>
              <a:rPr lang="en-US" b="1" dirty="0"/>
              <a:t>explicitly</a:t>
            </a:r>
            <a:r>
              <a:rPr lang="en-US" dirty="0"/>
              <a:t> </a:t>
            </a:r>
          </a:p>
          <a:p>
            <a:r>
              <a:rPr lang="en-US" dirty="0"/>
              <a:t>annotated with keyword </a:t>
            </a:r>
            <a:r>
              <a:rPr lang="en-US" b="1" i="1" dirty="0" err="1"/>
              <a:t>mixin</a:t>
            </a:r>
            <a:endParaRPr lang="sk-SK" b="1" i="1" dirty="0"/>
          </a:p>
        </p:txBody>
      </p:sp>
      <p:sp>
        <p:nvSpPr>
          <p:cNvPr id="15" name="Šípka: obojsmerná vodorovná 14">
            <a:extLst>
              <a:ext uri="{FF2B5EF4-FFF2-40B4-BE49-F238E27FC236}">
                <a16:creationId xmlns:a16="http://schemas.microsoft.com/office/drawing/2014/main" id="{72773C61-A53D-3B28-E1A7-450826B2B34B}"/>
              </a:ext>
            </a:extLst>
          </p:cNvPr>
          <p:cNvSpPr/>
          <p:nvPr/>
        </p:nvSpPr>
        <p:spPr>
          <a:xfrm rot="18256989">
            <a:off x="3658562" y="2463010"/>
            <a:ext cx="901156" cy="42294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098FD420-1E7F-EC26-75F4-2AF2313851F5}"/>
              </a:ext>
            </a:extLst>
          </p:cNvPr>
          <p:cNvSpPr txBox="1"/>
          <p:nvPr/>
        </p:nvSpPr>
        <p:spPr>
          <a:xfrm>
            <a:off x="260276" y="2895515"/>
            <a:ext cx="352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RESOLVING THEIR PRECEDENCE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2FE7A74-5950-4BEF-8FB9-2DF81E823EE1}"/>
              </a:ext>
            </a:extLst>
          </p:cNvPr>
          <p:cNvSpPr txBox="1"/>
          <p:nvPr/>
        </p:nvSpPr>
        <p:spPr>
          <a:xfrm>
            <a:off x="160771" y="3246669"/>
            <a:ext cx="3671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Linearisation</a:t>
            </a:r>
            <a:r>
              <a:rPr lang="en-US" sz="2800" b="1" dirty="0"/>
              <a:t> order</a:t>
            </a:r>
          </a:p>
          <a:p>
            <a:r>
              <a:rPr lang="en-US" sz="2800" b="1" dirty="0"/>
              <a:t> of composed classes</a:t>
            </a:r>
            <a:endParaRPr lang="sk-SK" sz="28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A968E701-457B-E95B-417E-B6CF69574C5E}"/>
              </a:ext>
            </a:extLst>
          </p:cNvPr>
          <p:cNvSpPr txBox="1"/>
          <p:nvPr/>
        </p:nvSpPr>
        <p:spPr>
          <a:xfrm>
            <a:off x="381138" y="4591849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complete composition: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46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24050-103C-39DF-D157-9019652A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4" y="468451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Independent Pointcuts On Specific Join Points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AB415C3-FD29-9A0E-0823-8262FF2D1D0F}"/>
              </a:ext>
            </a:extLst>
          </p:cNvPr>
          <p:cNvSpPr txBox="1"/>
          <p:nvPr/>
        </p:nvSpPr>
        <p:spPr>
          <a:xfrm>
            <a:off x="3013223" y="2338165"/>
            <a:ext cx="7863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As are in Themes/UML approach</a:t>
            </a:r>
            <a:endParaRPr lang="sk-SK" sz="4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ED875F6-6A0B-3494-132B-A265469FFD6F}"/>
              </a:ext>
            </a:extLst>
          </p:cNvPr>
          <p:cNvSpPr txBox="1"/>
          <p:nvPr/>
        </p:nvSpPr>
        <p:spPr>
          <a:xfrm>
            <a:off x="685933" y="4137559"/>
            <a:ext cx="7973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reuse </a:t>
            </a:r>
            <a:r>
              <a:rPr lang="en-US" sz="2800" dirty="0" err="1"/>
              <a:t>reuse</a:t>
            </a:r>
            <a:r>
              <a:rPr lang="en-US" sz="2800" dirty="0"/>
              <a:t> components in different contexts</a:t>
            </a:r>
            <a:endParaRPr lang="sk-SK" sz="2800" dirty="0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5C73B324-1567-45B2-095E-31684650295A}"/>
              </a:ext>
            </a:extLst>
          </p:cNvPr>
          <p:cNvSpPr/>
          <p:nvPr/>
        </p:nvSpPr>
        <p:spPr>
          <a:xfrm>
            <a:off x="2399531" y="5644520"/>
            <a:ext cx="1031001" cy="484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59CFEF4-7641-D31E-6E83-61817D60D063}"/>
              </a:ext>
            </a:extLst>
          </p:cNvPr>
          <p:cNvSpPr txBox="1"/>
          <p:nvPr/>
        </p:nvSpPr>
        <p:spPr>
          <a:xfrm>
            <a:off x="3491901" y="5707793"/>
            <a:ext cx="495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Propagating shared roles to particular entities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ED816F7-0BEE-5F1B-7D70-8B92A40B2D46}"/>
              </a:ext>
            </a:extLst>
          </p:cNvPr>
          <p:cNvSpPr txBox="1"/>
          <p:nvPr/>
        </p:nvSpPr>
        <p:spPr>
          <a:xfrm>
            <a:off x="1146701" y="4619595"/>
            <a:ext cx="10804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Managing internal structure on implementational level: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093CB38-2043-762D-7B6F-3C7ABED369AD}"/>
              </a:ext>
            </a:extLst>
          </p:cNvPr>
          <p:cNvSpPr txBox="1"/>
          <p:nvPr/>
        </p:nvSpPr>
        <p:spPr>
          <a:xfrm>
            <a:off x="1472859" y="5248682"/>
            <a:ext cx="745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Exceeding exposed implantation of component … :</a:t>
            </a:r>
            <a:endParaRPr lang="sk-SK" sz="2400" b="1" dirty="0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F7BFD6E5-8B87-D05C-4424-468F3106209F}"/>
              </a:ext>
            </a:extLst>
          </p:cNvPr>
          <p:cNvSpPr/>
          <p:nvPr/>
        </p:nvSpPr>
        <p:spPr>
          <a:xfrm>
            <a:off x="2399532" y="5968612"/>
            <a:ext cx="1031001" cy="484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93EDC81-FC2B-B409-181A-E6031162E8A2}"/>
              </a:ext>
            </a:extLst>
          </p:cNvPr>
          <p:cNvSpPr txBox="1"/>
          <p:nvPr/>
        </p:nvSpPr>
        <p:spPr>
          <a:xfrm>
            <a:off x="3491901" y="6038628"/>
            <a:ext cx="716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Preparing shared implementation without implementational details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EA74D24-3610-01CF-07A2-A22D519BF8B1}"/>
              </a:ext>
            </a:extLst>
          </p:cNvPr>
          <p:cNvSpPr txBox="1"/>
          <p:nvPr/>
        </p:nvSpPr>
        <p:spPr>
          <a:xfrm>
            <a:off x="299673" y="3484434"/>
            <a:ext cx="437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ABSTRACT ASPECTS</a:t>
            </a:r>
            <a:endParaRPr lang="sk-SK" sz="3600" b="1" dirty="0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A42C3EC1-1B01-D6B3-A33A-D8DC50DC3303}"/>
              </a:ext>
            </a:extLst>
          </p:cNvPr>
          <p:cNvSpPr/>
          <p:nvPr/>
        </p:nvSpPr>
        <p:spPr>
          <a:xfrm>
            <a:off x="2399531" y="6306703"/>
            <a:ext cx="1031001" cy="484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B7D68F9-5E2D-D35D-92A9-0680FD88ADD6}"/>
              </a:ext>
            </a:extLst>
          </p:cNvPr>
          <p:cNvSpPr txBox="1"/>
          <p:nvPr/>
        </p:nvSpPr>
        <p:spPr>
          <a:xfrm>
            <a:off x="3491901" y="6366954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pointcuts on specific join points</a:t>
            </a:r>
            <a:endParaRPr lang="sk-SK" dirty="0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CC630056-C7C5-0DDD-7B35-4EE001B5A41D}"/>
              </a:ext>
            </a:extLst>
          </p:cNvPr>
          <p:cNvSpPr txBox="1">
            <a:spLocks/>
          </p:cNvSpPr>
          <p:nvPr/>
        </p:nvSpPr>
        <p:spPr>
          <a:xfrm>
            <a:off x="4672858" y="3258274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Use abstract pointcuts, and specify their behavior later for particular case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714392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AF37-D639-ADFC-3D13-32AC06B0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49262-8028-2F1F-F821-7F1F0D53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3" y="90165"/>
            <a:ext cx="5903271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Composition of Virtual Classes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9F3B0C2-60ED-8390-4344-758CF4DE6CE8}"/>
              </a:ext>
            </a:extLst>
          </p:cNvPr>
          <p:cNvSpPr txBox="1"/>
          <p:nvPr/>
        </p:nvSpPr>
        <p:spPr>
          <a:xfrm>
            <a:off x="110756" y="1966377"/>
            <a:ext cx="745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/>
              <a:t>cclass</a:t>
            </a:r>
            <a:r>
              <a:rPr lang="sk-SK" sz="3600" dirty="0"/>
              <a:t> </a:t>
            </a:r>
            <a:r>
              <a:rPr lang="sk-SK" sz="3600" dirty="0" err="1"/>
              <a:t>Composition</a:t>
            </a:r>
            <a:r>
              <a:rPr lang="sk-SK" sz="3600" dirty="0"/>
              <a:t> </a:t>
            </a:r>
            <a:r>
              <a:rPr lang="sk-SK" sz="3600" b="1" dirty="0" err="1">
                <a:solidFill>
                  <a:srgbClr val="FF0000"/>
                </a:solidFill>
              </a:rPr>
              <a:t>extends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  </a:t>
            </a:r>
            <a:r>
              <a:rPr lang="sk-SK" sz="3600" dirty="0"/>
              <a:t>Layer3 </a:t>
            </a:r>
            <a:r>
              <a:rPr lang="sk-SK" sz="3600" b="1" dirty="0">
                <a:solidFill>
                  <a:srgbClr val="7030A0"/>
                </a:solidFill>
              </a:rPr>
              <a:t>&amp;</a:t>
            </a:r>
            <a:r>
              <a:rPr lang="sk-SK" sz="3600" dirty="0"/>
              <a:t> Layer2 </a:t>
            </a:r>
            <a:r>
              <a:rPr lang="sk-SK" sz="3600" b="1" dirty="0">
                <a:solidFill>
                  <a:srgbClr val="7030A0"/>
                </a:solidFill>
              </a:rPr>
              <a:t>&amp;</a:t>
            </a:r>
            <a:r>
              <a:rPr lang="sk-SK" sz="3600" dirty="0"/>
              <a:t> Layer1 { }</a:t>
            </a:r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27C28F91-78CD-E285-89F7-331B01474A43}"/>
              </a:ext>
            </a:extLst>
          </p:cNvPr>
          <p:cNvSpPr/>
          <p:nvPr/>
        </p:nvSpPr>
        <p:spPr>
          <a:xfrm>
            <a:off x="297113" y="3156707"/>
            <a:ext cx="5507109" cy="3693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009F938-7169-C2C3-EB9E-144258285B4A}"/>
              </a:ext>
            </a:extLst>
          </p:cNvPr>
          <p:cNvSpPr txBox="1"/>
          <p:nvPr/>
        </p:nvSpPr>
        <p:spPr>
          <a:xfrm>
            <a:off x="1204733" y="4100109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&lt;higher&gt;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&lt;lower&gt; </a:t>
            </a:r>
            <a:r>
              <a:rPr lang="en-US" b="1" dirty="0"/>
              <a:t>Priority</a:t>
            </a:r>
            <a:endParaRPr lang="sk-SK" b="1" dirty="0"/>
          </a:p>
        </p:txBody>
      </p:sp>
      <p:sp>
        <p:nvSpPr>
          <p:cNvPr id="7" name="Šípka: doľava 6">
            <a:extLst>
              <a:ext uri="{FF2B5EF4-FFF2-40B4-BE49-F238E27FC236}">
                <a16:creationId xmlns:a16="http://schemas.microsoft.com/office/drawing/2014/main" id="{3315FE7C-E6EB-AA53-6BE9-6F4FD867958C}"/>
              </a:ext>
            </a:extLst>
          </p:cNvPr>
          <p:cNvSpPr/>
          <p:nvPr/>
        </p:nvSpPr>
        <p:spPr>
          <a:xfrm rot="10800000">
            <a:off x="945241" y="3846055"/>
            <a:ext cx="4305054" cy="369333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417AE36-AA26-EC1A-5E67-C89D489DB81F}"/>
              </a:ext>
            </a:extLst>
          </p:cNvPr>
          <p:cNvSpPr txBox="1"/>
          <p:nvPr/>
        </p:nvSpPr>
        <p:spPr>
          <a:xfrm>
            <a:off x="1411105" y="3423563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Realization from right to left</a:t>
            </a:r>
            <a:endParaRPr lang="sk-SK" b="1" i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1DE0191-5A1A-3F60-7D26-C89416FFC583}"/>
              </a:ext>
            </a:extLst>
          </p:cNvPr>
          <p:cNvSpPr txBox="1"/>
          <p:nvPr/>
        </p:nvSpPr>
        <p:spPr>
          <a:xfrm>
            <a:off x="6901300" y="974973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</a:t>
            </a:r>
            <a:r>
              <a:rPr lang="sk-SK" dirty="0"/>
              <a:t>Layer3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 { }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439FC400-AE2D-5CFC-6303-93630E3A36C9}"/>
              </a:ext>
            </a:extLst>
          </p:cNvPr>
          <p:cNvSpPr/>
          <p:nvPr/>
        </p:nvSpPr>
        <p:spPr>
          <a:xfrm rot="10800000">
            <a:off x="9523437" y="1621304"/>
            <a:ext cx="417310" cy="551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8D74194-5F6F-FD30-05FD-082EF28E2E63}"/>
              </a:ext>
            </a:extLst>
          </p:cNvPr>
          <p:cNvSpPr txBox="1"/>
          <p:nvPr/>
        </p:nvSpPr>
        <p:spPr>
          <a:xfrm>
            <a:off x="5694004" y="313793"/>
            <a:ext cx="490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COMPOSITION STEP 1:</a:t>
            </a:r>
            <a:endParaRPr lang="sk-SK" sz="3600" b="1" u="sng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78DCECB-FDA2-AF22-6142-CCB2E80A36FA}"/>
              </a:ext>
            </a:extLst>
          </p:cNvPr>
          <p:cNvSpPr txBox="1"/>
          <p:nvPr/>
        </p:nvSpPr>
        <p:spPr>
          <a:xfrm>
            <a:off x="8673913" y="2282916"/>
            <a:ext cx="487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sk-SK" b="1" dirty="0">
                <a:solidFill>
                  <a:srgbClr val="FF0000"/>
                </a:solidFill>
              </a:rPr>
              <a:t>Layer2</a:t>
            </a:r>
            <a:r>
              <a:rPr lang="sk-SK" dirty="0"/>
              <a:t>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3" name="Šípka: zakrivená nahor 12">
            <a:extLst>
              <a:ext uri="{FF2B5EF4-FFF2-40B4-BE49-F238E27FC236}">
                <a16:creationId xmlns:a16="http://schemas.microsoft.com/office/drawing/2014/main" id="{E3D31273-31AB-526B-12D9-D66C53688FC8}"/>
              </a:ext>
            </a:extLst>
          </p:cNvPr>
          <p:cNvSpPr/>
          <p:nvPr/>
        </p:nvSpPr>
        <p:spPr>
          <a:xfrm>
            <a:off x="9333746" y="2698720"/>
            <a:ext cx="839244" cy="46798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B9C4C66-DE0E-4B2A-6AED-FFC17152AA56}"/>
              </a:ext>
            </a:extLst>
          </p:cNvPr>
          <p:cNvSpPr txBox="1"/>
          <p:nvPr/>
        </p:nvSpPr>
        <p:spPr>
          <a:xfrm>
            <a:off x="10241883" y="279737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overwrites</a:t>
            </a:r>
            <a:endParaRPr lang="sk-SK" b="1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B7D9A39-7FEC-1883-B574-D28B2580363A}"/>
              </a:ext>
            </a:extLst>
          </p:cNvPr>
          <p:cNvSpPr txBox="1"/>
          <p:nvPr/>
        </p:nvSpPr>
        <p:spPr>
          <a:xfrm>
            <a:off x="6901300" y="4028226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</a:t>
            </a:r>
            <a:r>
              <a:rPr lang="sk-SK" dirty="0"/>
              <a:t>Layer3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 { }</a:t>
            </a:r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D2B793F0-E5B7-7A59-71F2-3509AC757CCF}"/>
              </a:ext>
            </a:extLst>
          </p:cNvPr>
          <p:cNvSpPr/>
          <p:nvPr/>
        </p:nvSpPr>
        <p:spPr>
          <a:xfrm rot="10800000">
            <a:off x="8544970" y="4674557"/>
            <a:ext cx="417310" cy="551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39C96137-D10C-6546-B2AF-037FEE9FE415}"/>
              </a:ext>
            </a:extLst>
          </p:cNvPr>
          <p:cNvSpPr txBox="1"/>
          <p:nvPr/>
        </p:nvSpPr>
        <p:spPr>
          <a:xfrm>
            <a:off x="5694004" y="3367046"/>
            <a:ext cx="490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COMPOSITION STEP 2:</a:t>
            </a:r>
            <a:endParaRPr lang="sk-SK" sz="3600" b="1" u="sng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4E254A8-EC94-7837-EFD3-54C371205689}"/>
              </a:ext>
            </a:extLst>
          </p:cNvPr>
          <p:cNvSpPr txBox="1"/>
          <p:nvPr/>
        </p:nvSpPr>
        <p:spPr>
          <a:xfrm>
            <a:off x="9050655" y="643494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overwrites</a:t>
            </a:r>
            <a:endParaRPr lang="sk-SK" b="1" i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CB39F42-D921-00F2-86D1-D95906175164}"/>
              </a:ext>
            </a:extLst>
          </p:cNvPr>
          <p:cNvSpPr txBox="1"/>
          <p:nvPr/>
        </p:nvSpPr>
        <p:spPr>
          <a:xfrm>
            <a:off x="6938786" y="5226210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[</a:t>
            </a:r>
            <a:r>
              <a:rPr lang="sk-SK" b="1" dirty="0">
                <a:solidFill>
                  <a:srgbClr val="FF0000"/>
                </a:solidFill>
              </a:rPr>
              <a:t>Layer3</a:t>
            </a:r>
            <a:r>
              <a:rPr lang="sk-SK" dirty="0"/>
              <a:t>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</a:t>
            </a:r>
            <a:r>
              <a:rPr lang="en-US" dirty="0"/>
              <a:t>)]</a:t>
            </a:r>
            <a:r>
              <a:rPr lang="sk-SK" dirty="0"/>
              <a:t> { }</a:t>
            </a:r>
          </a:p>
        </p:txBody>
      </p:sp>
      <p:sp>
        <p:nvSpPr>
          <p:cNvPr id="21" name="Šípka: zakrivená nahor 20">
            <a:extLst>
              <a:ext uri="{FF2B5EF4-FFF2-40B4-BE49-F238E27FC236}">
                <a16:creationId xmlns:a16="http://schemas.microsoft.com/office/drawing/2014/main" id="{049B47B3-FC57-E0A9-7DB9-D41E895AC250}"/>
              </a:ext>
            </a:extLst>
          </p:cNvPr>
          <p:cNvSpPr/>
          <p:nvPr/>
        </p:nvSpPr>
        <p:spPr>
          <a:xfrm rot="781779">
            <a:off x="1509265" y="5300619"/>
            <a:ext cx="7019703" cy="103287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Šípka: zakrivená nahor 21">
            <a:extLst>
              <a:ext uri="{FF2B5EF4-FFF2-40B4-BE49-F238E27FC236}">
                <a16:creationId xmlns:a16="http://schemas.microsoft.com/office/drawing/2014/main" id="{28E3B4BA-925F-69C4-2120-DDFED30C63D0}"/>
              </a:ext>
            </a:extLst>
          </p:cNvPr>
          <p:cNvSpPr/>
          <p:nvPr/>
        </p:nvSpPr>
        <p:spPr>
          <a:xfrm rot="718810">
            <a:off x="2873457" y="5292400"/>
            <a:ext cx="7300657" cy="99615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Šípka: zakrivená nahor 17">
            <a:extLst>
              <a:ext uri="{FF2B5EF4-FFF2-40B4-BE49-F238E27FC236}">
                <a16:creationId xmlns:a16="http://schemas.microsoft.com/office/drawing/2014/main" id="{4105E66C-30DF-C627-D44B-C62B6FADB4E8}"/>
              </a:ext>
            </a:extLst>
          </p:cNvPr>
          <p:cNvSpPr/>
          <p:nvPr/>
        </p:nvSpPr>
        <p:spPr>
          <a:xfrm>
            <a:off x="8447812" y="5887391"/>
            <a:ext cx="1303700" cy="61588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2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A5E66CA9-D186-8545-C1AA-53AB0C27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062" y="1998391"/>
            <a:ext cx="5913938" cy="485960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49ABA8C-6137-5155-450E-A11AFA14A4D3}"/>
              </a:ext>
            </a:extLst>
          </p:cNvPr>
          <p:cNvSpPr txBox="1">
            <a:spLocks/>
          </p:cNvSpPr>
          <p:nvPr/>
        </p:nvSpPr>
        <p:spPr>
          <a:xfrm>
            <a:off x="250983" y="152240"/>
            <a:ext cx="98889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Decoupling features further: </a:t>
            </a:r>
            <a:r>
              <a:rPr lang="en-US" sz="4000" b="1" dirty="0">
                <a:solidFill>
                  <a:srgbClr val="FF0000"/>
                </a:solidFill>
              </a:rPr>
              <a:t>Abstract family classes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CE94095-4076-856C-A706-20B7CC6FF6B9}"/>
              </a:ext>
            </a:extLst>
          </p:cNvPr>
          <p:cNvSpPr txBox="1"/>
          <p:nvPr/>
        </p:nvSpPr>
        <p:spPr>
          <a:xfrm>
            <a:off x="686847" y="1687125"/>
            <a:ext cx="461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Describes common abstractions </a:t>
            </a:r>
          </a:p>
          <a:p>
            <a:r>
              <a:rPr lang="en-US" sz="2400" dirty="0"/>
              <a:t>of multiple features</a:t>
            </a:r>
          </a:p>
          <a:p>
            <a:r>
              <a:rPr lang="en-US" sz="2400" dirty="0"/>
              <a:t>and interfaces between them</a:t>
            </a:r>
            <a:endParaRPr lang="sk-SK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75747AA-FE44-C991-EB92-E5EC2D5D9C93}"/>
              </a:ext>
            </a:extLst>
          </p:cNvPr>
          <p:cNvSpPr txBox="1"/>
          <p:nvPr/>
        </p:nvSpPr>
        <p:spPr>
          <a:xfrm>
            <a:off x="265898" y="4083348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Possibly contains: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B48549FE-6E0D-45A0-E915-534E746C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03" y="4516582"/>
            <a:ext cx="4817692" cy="2142222"/>
          </a:xfrm>
        </p:spPr>
        <p:txBody>
          <a:bodyPr/>
          <a:lstStyle/>
          <a:p>
            <a:r>
              <a:rPr lang="en-US" dirty="0"/>
              <a:t>Abstract methods</a:t>
            </a:r>
          </a:p>
          <a:p>
            <a:r>
              <a:rPr lang="en-US" dirty="0"/>
              <a:t>Incomplete implemented virtual classes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884C0CE-5824-D2D1-A5A8-6E3167B15E02}"/>
              </a:ext>
            </a:extLst>
          </p:cNvPr>
          <p:cNvSpPr txBox="1"/>
          <p:nvPr/>
        </p:nvSpPr>
        <p:spPr>
          <a:xfrm>
            <a:off x="2478802" y="2875637"/>
            <a:ext cx="326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CAN BE USED AS INTERFACES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A2D622D-7566-C0F4-62EE-AB8548BA2687}"/>
              </a:ext>
            </a:extLst>
          </p:cNvPr>
          <p:cNvSpPr txBox="1"/>
          <p:nvPr/>
        </p:nvSpPr>
        <p:spPr>
          <a:xfrm>
            <a:off x="258868" y="3389755"/>
            <a:ext cx="5657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DESCRIBES ABSTRACTIONS OF OBJECT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 FAMILIES NOT ONLY OF INDIVIDUAL OBJECTS</a:t>
            </a:r>
            <a:endParaRPr lang="sk-SK" sz="2000" b="1" dirty="0">
              <a:solidFill>
                <a:srgbClr val="00B0F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E88A5C1-7EF4-1436-7128-DFEA30C8F691}"/>
              </a:ext>
            </a:extLst>
          </p:cNvPr>
          <p:cNvSpPr txBox="1"/>
          <p:nvPr/>
        </p:nvSpPr>
        <p:spPr>
          <a:xfrm>
            <a:off x="5832501" y="1629059"/>
            <a:ext cx="584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THREE LEVELS OF ABSTRACTIONS over House entity: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3FF991A-77AB-5F19-CB23-AF454F15E298}"/>
              </a:ext>
            </a:extLst>
          </p:cNvPr>
          <p:cNvSpPr txBox="1"/>
          <p:nvPr/>
        </p:nvSpPr>
        <p:spPr>
          <a:xfrm>
            <a:off x="918382" y="5781615"/>
            <a:ext cx="485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-to hide implementation details of features</a:t>
            </a:r>
          </a:p>
          <a:p>
            <a:r>
              <a:rPr lang="en-US" b="1" dirty="0">
                <a:solidFill>
                  <a:srgbClr val="00B050"/>
                </a:solidFill>
              </a:rPr>
              <a:t>-to abstract from alternative variations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A38692A-2CC5-42AF-960B-51AE015D654D}"/>
              </a:ext>
            </a:extLst>
          </p:cNvPr>
          <p:cNvSpPr txBox="1"/>
          <p:nvPr/>
        </p:nvSpPr>
        <p:spPr>
          <a:xfrm>
            <a:off x="427501" y="5489005"/>
            <a:ext cx="548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BENEFITS IN INCORPORATION OF ABSTRACTIONS: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DF80A81-B621-ED2E-3A0E-DC776C717074}"/>
              </a:ext>
            </a:extLst>
          </p:cNvPr>
          <p:cNvSpPr txBox="1"/>
          <p:nvPr/>
        </p:nvSpPr>
        <p:spPr>
          <a:xfrm>
            <a:off x="1307038" y="6409898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example: Hiding variations of House structure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F132999-0593-C5FF-EF48-67A726733F2A}"/>
              </a:ext>
            </a:extLst>
          </p:cNvPr>
          <p:cNvSpPr txBox="1"/>
          <p:nvPr/>
        </p:nvSpPr>
        <p:spPr>
          <a:xfrm>
            <a:off x="6096000" y="1044231"/>
            <a:ext cx="324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CANNOT BE INSTANTIATED!!!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19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057A3-9962-389C-4B08-0C0811BC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129" y="24814"/>
            <a:ext cx="5765487" cy="159838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Extending abstract family classes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5F63925-408C-53B2-D97D-8F8F0702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" y="150354"/>
            <a:ext cx="5886658" cy="655729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3663380-9456-0C4A-19A1-2F9F3E4C7B1D}"/>
              </a:ext>
            </a:extLst>
          </p:cNvPr>
          <p:cNvSpPr txBox="1"/>
          <p:nvPr/>
        </p:nvSpPr>
        <p:spPr>
          <a:xfrm>
            <a:off x="6010545" y="5827841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EE071F2-F4E9-4751-46B6-F7022C5BF505}"/>
              </a:ext>
            </a:extLst>
          </p:cNvPr>
          <p:cNvSpPr txBox="1"/>
          <p:nvPr/>
        </p:nvSpPr>
        <p:spPr>
          <a:xfrm>
            <a:off x="6260068" y="4856422"/>
            <a:ext cx="4089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SMALL HOUSES</a:t>
            </a:r>
            <a:endParaRPr lang="sk-SK" sz="4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8DEFC27-BA04-5245-E075-746ECC4ECCA2}"/>
              </a:ext>
            </a:extLst>
          </p:cNvPr>
          <p:cNvSpPr txBox="1"/>
          <p:nvPr/>
        </p:nvSpPr>
        <p:spPr>
          <a:xfrm>
            <a:off x="6238362" y="2747224"/>
            <a:ext cx="4132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LARGE HOUSES</a:t>
            </a:r>
            <a:endParaRPr lang="sk-SK" sz="4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65E405A-06AA-668F-0302-2087DD772410}"/>
              </a:ext>
            </a:extLst>
          </p:cNvPr>
          <p:cNvSpPr txBox="1"/>
          <p:nvPr/>
        </p:nvSpPr>
        <p:spPr>
          <a:xfrm>
            <a:off x="7490147" y="3756867"/>
            <a:ext cx="2951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Covers following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variations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309BE1A1-C038-D27B-BAA8-843D7DAA704A}"/>
              </a:ext>
            </a:extLst>
          </p:cNvPr>
          <p:cNvSpPr/>
          <p:nvPr/>
        </p:nvSpPr>
        <p:spPr>
          <a:xfrm rot="16380974">
            <a:off x="5691573" y="2807840"/>
            <a:ext cx="491706" cy="619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50B82011-5894-79F2-D352-8814F371DBD9}"/>
              </a:ext>
            </a:extLst>
          </p:cNvPr>
          <p:cNvSpPr/>
          <p:nvPr/>
        </p:nvSpPr>
        <p:spPr>
          <a:xfrm rot="15546748">
            <a:off x="5641987" y="4978064"/>
            <a:ext cx="491706" cy="619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obojsmerná vodorovná 10">
            <a:extLst>
              <a:ext uri="{FF2B5EF4-FFF2-40B4-BE49-F238E27FC236}">
                <a16:creationId xmlns:a16="http://schemas.microsoft.com/office/drawing/2014/main" id="{6AEB84E2-7B3E-1106-8C78-2D43EBE0CD78}"/>
              </a:ext>
            </a:extLst>
          </p:cNvPr>
          <p:cNvSpPr/>
          <p:nvPr/>
        </p:nvSpPr>
        <p:spPr>
          <a:xfrm rot="16200000">
            <a:off x="6293987" y="3822353"/>
            <a:ext cx="1320799" cy="693105"/>
          </a:xfrm>
          <a:prstGeom prst="leftRightArrow">
            <a:avLst>
              <a:gd name="adj1" fmla="val 36424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613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65D21-D854-91AC-9A7C-750A749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78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Interfaces in </a:t>
            </a:r>
            <a:br>
              <a:rPr lang="en-US" sz="5400" b="1" dirty="0"/>
            </a:br>
            <a:r>
              <a:rPr lang="en-US" sz="5400" b="1" dirty="0" err="1"/>
              <a:t>ECaesarJ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1D5E17-3D15-6289-B4DD-239EE6F1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6" y="2388156"/>
            <a:ext cx="8596668" cy="3880773"/>
          </a:xfrm>
        </p:spPr>
        <p:txBody>
          <a:bodyPr/>
          <a:lstStyle/>
          <a:p>
            <a:r>
              <a:rPr lang="en-US" dirty="0"/>
              <a:t>To implement the interface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06F55A8-A703-1B9C-CE63-E749F05D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53" y="739314"/>
            <a:ext cx="6575102" cy="603744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6263E90-0D42-CC8E-3EC0-D96253544CB5}"/>
              </a:ext>
            </a:extLst>
          </p:cNvPr>
          <p:cNvSpPr txBox="1"/>
          <p:nvPr/>
        </p:nvSpPr>
        <p:spPr>
          <a:xfrm>
            <a:off x="23420" y="5812684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534C561-8F30-DDA4-2489-2DB750EA3443}"/>
              </a:ext>
            </a:extLst>
          </p:cNvPr>
          <p:cNvSpPr txBox="1"/>
          <p:nvPr/>
        </p:nvSpPr>
        <p:spPr>
          <a:xfrm>
            <a:off x="266440" y="1881366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Keyword </a:t>
            </a:r>
            <a:r>
              <a:rPr lang="en-US" sz="2400" b="1" i="1" dirty="0"/>
              <a:t>required</a:t>
            </a:r>
            <a:r>
              <a:rPr lang="en-US" sz="2400" b="1" dirty="0"/>
              <a:t>: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E62EEE0-2F56-6805-F638-08F1BE4D4D63}"/>
              </a:ext>
            </a:extLst>
          </p:cNvPr>
          <p:cNvSpPr txBox="1"/>
          <p:nvPr/>
        </p:nvSpPr>
        <p:spPr>
          <a:xfrm>
            <a:off x="4761110" y="150132"/>
            <a:ext cx="467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Redesign to explicit interfaces:</a:t>
            </a:r>
          </a:p>
        </p:txBody>
      </p:sp>
    </p:spTree>
    <p:extLst>
      <p:ext uri="{BB962C8B-B14F-4D97-AF65-F5344CB8AC3E}">
        <p14:creationId xmlns:p14="http://schemas.microsoft.com/office/powerpoint/2010/main" val="3183947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41767-9878-06C2-9AF7-5BD85BE2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99" y="290481"/>
            <a:ext cx="8596668" cy="1320800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010EEE5-BCBB-4A5D-E182-C1D28815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348" y="1282615"/>
            <a:ext cx="6323348" cy="549543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74DAA94-04F8-6CD4-8A9C-F0AF0853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12" y="169871"/>
            <a:ext cx="6184309" cy="5678608"/>
          </a:xfrm>
          <a:prstGeom prst="rect">
            <a:avLst/>
          </a:prstGeom>
        </p:spPr>
      </p:pic>
      <p:sp>
        <p:nvSpPr>
          <p:cNvPr id="6" name="Šípka: nadol 5">
            <a:extLst>
              <a:ext uri="{FF2B5EF4-FFF2-40B4-BE49-F238E27FC236}">
                <a16:creationId xmlns:a16="http://schemas.microsoft.com/office/drawing/2014/main" id="{F8E6E5A3-57D6-2BA4-BAF5-78DF79B61E63}"/>
              </a:ext>
            </a:extLst>
          </p:cNvPr>
          <p:cNvSpPr/>
          <p:nvPr/>
        </p:nvSpPr>
        <p:spPr>
          <a:xfrm rot="18234766">
            <a:off x="4743431" y="1451083"/>
            <a:ext cx="852570" cy="19732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F9ED0E3-46BB-57B5-6595-FB4AFB8790BB}"/>
              </a:ext>
            </a:extLst>
          </p:cNvPr>
          <p:cNvSpPr txBox="1"/>
          <p:nvPr/>
        </p:nvSpPr>
        <p:spPr>
          <a:xfrm>
            <a:off x="6800396" y="5934670"/>
            <a:ext cx="539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Taken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Aspect-Oriented, Model-Driven Software Product Lines: </a:t>
            </a:r>
            <a:endParaRPr lang="sk-SK" b="0" i="1" dirty="0">
              <a:solidFill>
                <a:srgbClr val="212529"/>
              </a:solidFill>
              <a:effectLst/>
              <a:latin typeface="Domine"/>
            </a:endParaRP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The AMPLE Way (09 2011)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7274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157923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CaesarJ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5" y="3265234"/>
            <a:ext cx="8596668" cy="3880773"/>
          </a:xfrm>
        </p:spPr>
        <p:txBody>
          <a:bodyPr/>
          <a:lstStyle/>
          <a:p>
            <a:r>
              <a:rPr lang="en-US" dirty="0"/>
              <a:t>Aspect oriented programming language based on Java</a:t>
            </a:r>
          </a:p>
          <a:p>
            <a:r>
              <a:rPr lang="en-US" dirty="0"/>
              <a:t>Developed in Darmstadt and available in </a:t>
            </a:r>
            <a:r>
              <a:rPr lang="sk-SK" dirty="0">
                <a:hlinkClick r:id="rId2"/>
              </a:rPr>
              <a:t>http://www.caesarj.org/</a:t>
            </a:r>
            <a:endParaRPr lang="en-US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7940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A931C-B634-861B-9525-7D4063BA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1" y="156165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Composition Mechanism in </a:t>
            </a:r>
            <a:r>
              <a:rPr lang="en-US" sz="5400" b="1" dirty="0" err="1"/>
              <a:t>CaesarJ</a:t>
            </a:r>
            <a:endParaRPr lang="sk-SK" sz="5400" b="1" dirty="0"/>
          </a:p>
        </p:txBody>
      </p:sp>
      <p:sp>
        <p:nvSpPr>
          <p:cNvPr id="4" name="Šípka: doľava 3">
            <a:extLst>
              <a:ext uri="{FF2B5EF4-FFF2-40B4-BE49-F238E27FC236}">
                <a16:creationId xmlns:a16="http://schemas.microsoft.com/office/drawing/2014/main" id="{6F7E0603-30D4-A375-0A03-515795EB6DA6}"/>
              </a:ext>
            </a:extLst>
          </p:cNvPr>
          <p:cNvSpPr/>
          <p:nvPr/>
        </p:nvSpPr>
        <p:spPr>
          <a:xfrm rot="13260448">
            <a:off x="7051413" y="1975884"/>
            <a:ext cx="819027" cy="8117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D083E48B-457B-08C6-DFDE-92D7E8FF8F31}"/>
              </a:ext>
            </a:extLst>
          </p:cNvPr>
          <p:cNvSpPr/>
          <p:nvPr/>
        </p:nvSpPr>
        <p:spPr>
          <a:xfrm rot="18633295">
            <a:off x="2680910" y="1976013"/>
            <a:ext cx="819027" cy="8117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doľava 5">
            <a:extLst>
              <a:ext uri="{FF2B5EF4-FFF2-40B4-BE49-F238E27FC236}">
                <a16:creationId xmlns:a16="http://schemas.microsoft.com/office/drawing/2014/main" id="{974218A9-D436-C24F-F8E6-0540A8EAE8DB}"/>
              </a:ext>
            </a:extLst>
          </p:cNvPr>
          <p:cNvSpPr/>
          <p:nvPr/>
        </p:nvSpPr>
        <p:spPr>
          <a:xfrm rot="16200000">
            <a:off x="4865804" y="1975883"/>
            <a:ext cx="819027" cy="8117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0FA419B-0E2A-D23B-D19E-F702A7BA4615}"/>
              </a:ext>
            </a:extLst>
          </p:cNvPr>
          <p:cNvSpPr txBox="1">
            <a:spLocks/>
          </p:cNvSpPr>
          <p:nvPr/>
        </p:nvSpPr>
        <p:spPr>
          <a:xfrm>
            <a:off x="1801038" y="2880550"/>
            <a:ext cx="2805681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Binding </a:t>
            </a:r>
            <a:endParaRPr lang="sk-SK" sz="28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64CD7F0-F7D5-4A12-1FFD-D64B7C7EF10B}"/>
              </a:ext>
            </a:extLst>
          </p:cNvPr>
          <p:cNvSpPr txBox="1">
            <a:spLocks/>
          </p:cNvSpPr>
          <p:nvPr/>
        </p:nvSpPr>
        <p:spPr>
          <a:xfrm>
            <a:off x="4079901" y="2847095"/>
            <a:ext cx="2805681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Composition of Virtual Classes </a:t>
            </a:r>
            <a:endParaRPr lang="sk-SK" sz="2800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3C1E5027-51BF-A374-3CF5-3C1EA9EA6FD5}"/>
              </a:ext>
            </a:extLst>
          </p:cNvPr>
          <p:cNvSpPr txBox="1">
            <a:spLocks/>
          </p:cNvSpPr>
          <p:nvPr/>
        </p:nvSpPr>
        <p:spPr>
          <a:xfrm>
            <a:off x="7837824" y="2588663"/>
            <a:ext cx="2805681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Pointcuts and Advices</a:t>
            </a:r>
            <a:endParaRPr lang="sk-SK" sz="28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7D8E43E-CC02-3785-68CC-64E1408052FB}"/>
              </a:ext>
            </a:extLst>
          </p:cNvPr>
          <p:cNvSpPr txBox="1"/>
          <p:nvPr/>
        </p:nvSpPr>
        <p:spPr>
          <a:xfrm>
            <a:off x="515501" y="3457035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-such as intertype declaration</a:t>
            </a:r>
          </a:p>
          <a:p>
            <a:r>
              <a:rPr lang="en-US" dirty="0"/>
              <a:t> in AspectJ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DAE05A2-0701-FB0B-8F03-E7C8B64C4DCF}"/>
              </a:ext>
            </a:extLst>
          </p:cNvPr>
          <p:cNvSpPr txBox="1"/>
          <p:nvPr/>
        </p:nvSpPr>
        <p:spPr>
          <a:xfrm>
            <a:off x="3932737" y="3772924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-such as inheritance of virtual classes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7206852-5DF4-1F62-9076-1057BCAA58AD}"/>
              </a:ext>
            </a:extLst>
          </p:cNvPr>
          <p:cNvSpPr txBox="1"/>
          <p:nvPr/>
        </p:nvSpPr>
        <p:spPr>
          <a:xfrm flipH="1">
            <a:off x="778735" y="4473157"/>
            <a:ext cx="27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wrapper</a:t>
            </a:r>
            <a:r>
              <a:rPr lang="sk-SK" dirty="0"/>
              <a:t> and </a:t>
            </a: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wrappee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2B2EB20-1EC9-602B-E283-8736014B7798}"/>
              </a:ext>
            </a:extLst>
          </p:cNvPr>
          <p:cNvSpPr txBox="1"/>
          <p:nvPr/>
        </p:nvSpPr>
        <p:spPr>
          <a:xfrm flipH="1">
            <a:off x="778735" y="4127260"/>
            <a:ext cx="27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classes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8F85FF4-5A9B-A2D0-2487-26E38BECFC23}"/>
              </a:ext>
            </a:extLst>
          </p:cNvPr>
          <p:cNvSpPr txBox="1"/>
          <p:nvPr/>
        </p:nvSpPr>
        <p:spPr>
          <a:xfrm>
            <a:off x="520985" y="5222513"/>
            <a:ext cx="189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-</a:t>
            </a:r>
            <a:r>
              <a:rPr lang="sk-SK" b="1" dirty="0" err="1"/>
              <a:t>keyword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wraps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0CBEF0C-09DB-56D8-EC44-F079A4A85098}"/>
              </a:ext>
            </a:extLst>
          </p:cNvPr>
          <p:cNvSpPr txBox="1"/>
          <p:nvPr/>
        </p:nvSpPr>
        <p:spPr>
          <a:xfrm>
            <a:off x="3532330" y="4623617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</a:t>
            </a:r>
            <a:r>
              <a:rPr lang="sk-SK" dirty="0"/>
              <a:t>Layer3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 { }</a:t>
            </a:r>
          </a:p>
        </p:txBody>
      </p:sp>
      <p:sp>
        <p:nvSpPr>
          <p:cNvPr id="15" name="Šípka: doľava 14">
            <a:extLst>
              <a:ext uri="{FF2B5EF4-FFF2-40B4-BE49-F238E27FC236}">
                <a16:creationId xmlns:a16="http://schemas.microsoft.com/office/drawing/2014/main" id="{8A97A842-023F-1E9E-8FE6-F2706D619A6A}"/>
              </a:ext>
            </a:extLst>
          </p:cNvPr>
          <p:cNvSpPr/>
          <p:nvPr/>
        </p:nvSpPr>
        <p:spPr>
          <a:xfrm>
            <a:off x="4079901" y="5230419"/>
            <a:ext cx="3105633" cy="3693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6E36AE5-D997-E71E-5813-AA4F0FD6ED07}"/>
              </a:ext>
            </a:extLst>
          </p:cNvPr>
          <p:cNvSpPr txBox="1"/>
          <p:nvPr/>
        </p:nvSpPr>
        <p:spPr>
          <a:xfrm>
            <a:off x="4079901" y="6334111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&lt;higher&gt;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&lt;lower&gt; </a:t>
            </a:r>
            <a:r>
              <a:rPr lang="en-US" b="1" dirty="0"/>
              <a:t>Priority</a:t>
            </a:r>
            <a:endParaRPr lang="sk-SK" b="1" dirty="0"/>
          </a:p>
        </p:txBody>
      </p:sp>
      <p:sp>
        <p:nvSpPr>
          <p:cNvPr id="17" name="Šípka: doľava 16">
            <a:extLst>
              <a:ext uri="{FF2B5EF4-FFF2-40B4-BE49-F238E27FC236}">
                <a16:creationId xmlns:a16="http://schemas.microsoft.com/office/drawing/2014/main" id="{1874C87A-96D7-CFC6-F10C-33221FB2CD1B}"/>
              </a:ext>
            </a:extLst>
          </p:cNvPr>
          <p:cNvSpPr/>
          <p:nvPr/>
        </p:nvSpPr>
        <p:spPr>
          <a:xfrm rot="10800000">
            <a:off x="4270022" y="5942047"/>
            <a:ext cx="3105633" cy="369333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1196A23-DCEC-8E55-1006-096E281A29D8}"/>
              </a:ext>
            </a:extLst>
          </p:cNvPr>
          <p:cNvSpPr txBox="1"/>
          <p:nvPr/>
        </p:nvSpPr>
        <p:spPr>
          <a:xfrm>
            <a:off x="4249633" y="5566531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Realization from right to left</a:t>
            </a:r>
            <a:endParaRPr lang="sk-SK" b="1" i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22610C3-3E06-FEC3-F277-8A85B2AD3D88}"/>
              </a:ext>
            </a:extLst>
          </p:cNvPr>
          <p:cNvSpPr txBox="1"/>
          <p:nvPr/>
        </p:nvSpPr>
        <p:spPr>
          <a:xfrm>
            <a:off x="3921783" y="412263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-composed using </a:t>
            </a:r>
            <a:r>
              <a:rPr lang="sk-SK" b="1" dirty="0">
                <a:solidFill>
                  <a:srgbClr val="7030A0"/>
                </a:solidFill>
              </a:rPr>
              <a:t>&amp; </a:t>
            </a:r>
            <a:r>
              <a:rPr lang="en-US" dirty="0"/>
              <a:t>operator</a:t>
            </a:r>
            <a:endParaRPr lang="sk-SK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EE8A246-90E4-B283-794A-D485929B818E}"/>
              </a:ext>
            </a:extLst>
          </p:cNvPr>
          <p:cNvSpPr txBox="1"/>
          <p:nvPr/>
        </p:nvSpPr>
        <p:spPr>
          <a:xfrm flipH="1">
            <a:off x="8411517" y="3467194"/>
            <a:ext cx="27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in Caesar classes</a:t>
            </a:r>
            <a:endParaRPr lang="sk-SK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A843758-C229-3A81-D9A0-4A94DFCED2B0}"/>
              </a:ext>
            </a:extLst>
          </p:cNvPr>
          <p:cNvSpPr txBox="1"/>
          <p:nvPr/>
        </p:nvSpPr>
        <p:spPr>
          <a:xfrm flipH="1">
            <a:off x="7936155" y="4157467"/>
            <a:ext cx="4277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</a:t>
            </a:r>
            <a:r>
              <a:rPr lang="en-US" b="1" dirty="0" err="1"/>
              <a:t>cclass</a:t>
            </a:r>
            <a:r>
              <a:rPr lang="en-US" b="1" dirty="0"/>
              <a:t> </a:t>
            </a:r>
            <a:r>
              <a:rPr lang="en-US" dirty="0" err="1"/>
              <a:t>AnAspect</a:t>
            </a:r>
            <a:r>
              <a:rPr lang="en-US" dirty="0"/>
              <a:t> { 	</a:t>
            </a:r>
          </a:p>
          <a:p>
            <a:r>
              <a:rPr lang="en-US" dirty="0"/>
              <a:t>	</a:t>
            </a:r>
            <a:r>
              <a:rPr lang="en-US" b="1" dirty="0"/>
              <a:t>public pointcut </a:t>
            </a:r>
            <a:r>
              <a:rPr lang="en-US" dirty="0" err="1"/>
              <a:t>APointcut</a:t>
            </a:r>
            <a:r>
              <a:rPr lang="en-US" dirty="0"/>
              <a:t>(): .... ; 	</a:t>
            </a:r>
            <a:r>
              <a:rPr lang="en-US" b="1" dirty="0"/>
              <a:t>public around() </a:t>
            </a:r>
            <a:r>
              <a:rPr lang="en-US" dirty="0"/>
              <a:t>: </a:t>
            </a:r>
            <a:r>
              <a:rPr lang="en-US" dirty="0" err="1"/>
              <a:t>APointcut</a:t>
            </a:r>
            <a:r>
              <a:rPr lang="en-US" dirty="0"/>
              <a:t>() { </a:t>
            </a:r>
          </a:p>
          <a:p>
            <a:r>
              <a:rPr lang="en-US" dirty="0"/>
              <a:t>		// code to insert </a:t>
            </a:r>
          </a:p>
          <a:p>
            <a:r>
              <a:rPr lang="en-US" dirty="0"/>
              <a:t>	} </a:t>
            </a:r>
          </a:p>
          <a:p>
            <a:r>
              <a:rPr lang="en-US" dirty="0"/>
              <a:t>}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4780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15FBA-7981-04F1-8378-996839F2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1" y="179673"/>
            <a:ext cx="8596668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Representing</a:t>
            </a:r>
            <a:r>
              <a:rPr lang="sk-SK" sz="6000" b="1" dirty="0"/>
              <a:t> </a:t>
            </a:r>
            <a:r>
              <a:rPr lang="sk-SK" sz="6000" b="1" dirty="0" err="1"/>
              <a:t>Grafs</a:t>
            </a:r>
            <a:r>
              <a:rPr lang="sk-SK" sz="6000" b="1" dirty="0"/>
              <a:t> </a:t>
            </a:r>
            <a:r>
              <a:rPr lang="sk-SK" sz="6000" b="1" dirty="0" err="1"/>
              <a:t>using</a:t>
            </a:r>
            <a:r>
              <a:rPr lang="sk-SK" sz="6000" b="1" dirty="0"/>
              <a:t> </a:t>
            </a:r>
            <a:r>
              <a:rPr lang="sk-SK" sz="6000" b="1" dirty="0" err="1"/>
              <a:t>CaesarJ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A70397-80E0-9547-E933-5A31929C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8" y="3160907"/>
            <a:ext cx="4974763" cy="213525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Graph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Edge</a:t>
            </a:r>
            <a:r>
              <a:rPr lang="sk-SK" dirty="0"/>
              <a:t> { </a:t>
            </a:r>
            <a:r>
              <a:rPr lang="sk-SK" dirty="0" err="1"/>
              <a:t>Node</a:t>
            </a:r>
            <a:r>
              <a:rPr lang="sk-SK" dirty="0"/>
              <a:t> </a:t>
            </a:r>
            <a:r>
              <a:rPr lang="sk-SK" dirty="0" err="1"/>
              <a:t>start</a:t>
            </a:r>
            <a:r>
              <a:rPr lang="sk-SK" dirty="0"/>
              <a:t>, end; 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UEdge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Edge</a:t>
            </a:r>
            <a:r>
              <a:rPr lang="sk-SK" dirty="0"/>
              <a:t> {...}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Node</a:t>
            </a:r>
            <a:r>
              <a:rPr lang="sk-SK" dirty="0"/>
              <a:t> {...} </a:t>
            </a:r>
          </a:p>
          <a:p>
            <a:pPr marL="0" indent="0">
              <a:buNone/>
            </a:pPr>
            <a:r>
              <a:rPr lang="sk-SK" dirty="0"/>
              <a:t>}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04F271F-5AE3-D089-6D03-9D590E00A8BD}"/>
              </a:ext>
            </a:extLst>
          </p:cNvPr>
          <p:cNvSpPr txBox="1">
            <a:spLocks/>
          </p:cNvSpPr>
          <p:nvPr/>
        </p:nvSpPr>
        <p:spPr>
          <a:xfrm>
            <a:off x="6096000" y="2614720"/>
            <a:ext cx="5247061" cy="3773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WeightedGraph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Graph</a:t>
            </a:r>
            <a:r>
              <a:rPr lang="sk-SK" dirty="0"/>
              <a:t> { 	</a:t>
            </a:r>
          </a:p>
          <a:p>
            <a:pPr marL="0" indent="0">
              <a:buFont typeface="Wingdings 3" charset="2"/>
              <a:buNone/>
            </a:pPr>
            <a:r>
              <a:rPr lang="sk-SK" b="1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Edge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dirty="0" err="1"/>
              <a:t>float</a:t>
            </a:r>
            <a:r>
              <a:rPr lang="sk-SK" dirty="0"/>
              <a:t> </a:t>
            </a:r>
            <a:r>
              <a:rPr lang="sk-SK" dirty="0" err="1"/>
              <a:t>cost</a:t>
            </a:r>
            <a:r>
              <a:rPr lang="sk-SK" dirty="0"/>
              <a:t>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Node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dirty="0" err="1"/>
              <a:t>float</a:t>
            </a:r>
            <a:r>
              <a:rPr lang="sk-SK" dirty="0"/>
              <a:t> </a:t>
            </a:r>
            <a:r>
              <a:rPr lang="sk-SK" dirty="0" err="1"/>
              <a:t>cost</a:t>
            </a:r>
            <a:r>
              <a:rPr lang="sk-SK" dirty="0"/>
              <a:t>;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9E849B3-D014-741A-79E2-01394362DE48}"/>
              </a:ext>
            </a:extLst>
          </p:cNvPr>
          <p:cNvSpPr txBox="1"/>
          <p:nvPr/>
        </p:nvSpPr>
        <p:spPr>
          <a:xfrm>
            <a:off x="3626916" y="6124639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154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B7F1C-FBA8-D09F-33D8-BA923346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3" y="227422"/>
            <a:ext cx="11682407" cy="1320800"/>
          </a:xfrm>
        </p:spPr>
        <p:txBody>
          <a:bodyPr>
            <a:noAutofit/>
          </a:bodyPr>
          <a:lstStyle/>
          <a:p>
            <a:r>
              <a:rPr lang="sk-SK" sz="6000" b="1" dirty="0" err="1"/>
              <a:t>Preparing</a:t>
            </a:r>
            <a:r>
              <a:rPr lang="sk-SK" sz="6000" b="1" dirty="0"/>
              <a:t> </a:t>
            </a:r>
            <a:r>
              <a:rPr lang="sk-SK" sz="6000" b="1" dirty="0" err="1"/>
              <a:t>for</a:t>
            </a:r>
            <a:r>
              <a:rPr lang="sk-SK" sz="6000" b="1" dirty="0"/>
              <a:t> </a:t>
            </a:r>
            <a:r>
              <a:rPr lang="sk-SK" sz="6000" b="1" dirty="0" err="1"/>
              <a:t>Electrical</a:t>
            </a:r>
            <a:r>
              <a:rPr lang="sk-SK" sz="6000" b="1" dirty="0"/>
              <a:t> Model </a:t>
            </a:r>
            <a:r>
              <a:rPr lang="sk-SK" sz="6000" b="1" dirty="0" err="1"/>
              <a:t>Scheme</a:t>
            </a:r>
            <a:r>
              <a:rPr lang="sk-SK" sz="6000" b="1" dirty="0"/>
              <a:t> </a:t>
            </a:r>
            <a:r>
              <a:rPr lang="sk-SK" sz="6000" b="1" dirty="0" err="1"/>
              <a:t>Specialization</a:t>
            </a:r>
            <a:endParaRPr lang="sk-SK" sz="6000" b="1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D92B47F6-5BAB-0228-8E7C-2BD3C8635358}"/>
              </a:ext>
            </a:extLst>
          </p:cNvPr>
          <p:cNvSpPr txBox="1">
            <a:spLocks/>
          </p:cNvSpPr>
          <p:nvPr/>
        </p:nvSpPr>
        <p:spPr>
          <a:xfrm>
            <a:off x="1904717" y="4849581"/>
            <a:ext cx="4974763" cy="213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Pin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Component</a:t>
            </a:r>
            <a:r>
              <a:rPr lang="sk-SK" dirty="0"/>
              <a:t> </a:t>
            </a:r>
            <a:r>
              <a:rPr lang="sk-SK" dirty="0" err="1"/>
              <a:t>getOwner</a:t>
            </a:r>
            <a:r>
              <a:rPr lang="sk-SK" dirty="0"/>
              <a:t>() { ...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Iterator</a:t>
            </a:r>
            <a:r>
              <a:rPr lang="sk-SK" dirty="0"/>
              <a:t> </a:t>
            </a:r>
            <a:r>
              <a:rPr lang="sk-SK" dirty="0" err="1"/>
              <a:t>getAttachedWires</a:t>
            </a:r>
            <a:r>
              <a:rPr lang="sk-SK" dirty="0"/>
              <a:t>() { ... } 	...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9B0849B-7E6B-FAA4-C253-01381AA66DE4}"/>
              </a:ext>
            </a:extLst>
          </p:cNvPr>
          <p:cNvSpPr txBox="1">
            <a:spLocks/>
          </p:cNvSpPr>
          <p:nvPr/>
        </p:nvSpPr>
        <p:spPr>
          <a:xfrm>
            <a:off x="5987696" y="2540711"/>
            <a:ext cx="4974763" cy="213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Component</a:t>
            </a:r>
            <a:r>
              <a:rPr lang="sk-SK" dirty="0"/>
              <a:t> {</a:t>
            </a:r>
          </a:p>
          <a:p>
            <a:pPr marL="0" indent="0">
              <a:buFont typeface="Wingdings 3" charset="2"/>
              <a:buNone/>
            </a:pPr>
            <a:r>
              <a:rPr lang="sk-SK" b="1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int</a:t>
            </a:r>
            <a:r>
              <a:rPr lang="sk-SK" dirty="0"/>
              <a:t> </a:t>
            </a:r>
            <a:r>
              <a:rPr lang="sk-SK" dirty="0" err="1"/>
              <a:t>getPinCount</a:t>
            </a:r>
            <a:r>
              <a:rPr lang="sk-SK" dirty="0"/>
              <a:t>() { ...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Pin</a:t>
            </a:r>
            <a:r>
              <a:rPr lang="sk-SK" dirty="0"/>
              <a:t> </a:t>
            </a:r>
            <a:r>
              <a:rPr lang="sk-SK" dirty="0" err="1"/>
              <a:t>getPinByNr</a:t>
            </a:r>
            <a:r>
              <a:rPr lang="sk-SK" dirty="0"/>
              <a:t>(</a:t>
            </a:r>
            <a:r>
              <a:rPr lang="sk-SK" b="1" dirty="0" err="1"/>
              <a:t>int</a:t>
            </a:r>
            <a:r>
              <a:rPr lang="sk-SK" dirty="0"/>
              <a:t> </a:t>
            </a:r>
            <a:r>
              <a:rPr lang="sk-SK" dirty="0" err="1"/>
              <a:t>nr</a:t>
            </a:r>
            <a:r>
              <a:rPr lang="sk-SK" dirty="0"/>
              <a:t>) { ...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...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2631A013-D236-D163-15DC-ED0EF341F5CA}"/>
              </a:ext>
            </a:extLst>
          </p:cNvPr>
          <p:cNvSpPr txBox="1">
            <a:spLocks/>
          </p:cNvSpPr>
          <p:nvPr/>
        </p:nvSpPr>
        <p:spPr>
          <a:xfrm>
            <a:off x="558801" y="2594578"/>
            <a:ext cx="4974763" cy="213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Wire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dirty="0" err="1"/>
              <a:t>Pin</a:t>
            </a:r>
            <a:r>
              <a:rPr lang="sk-SK" b="1" dirty="0"/>
              <a:t> </a:t>
            </a:r>
            <a:r>
              <a:rPr lang="sk-SK" dirty="0" err="1"/>
              <a:t>getStartPin</a:t>
            </a:r>
            <a:r>
              <a:rPr lang="sk-SK" dirty="0"/>
              <a:t>() { ...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Pin</a:t>
            </a:r>
            <a:r>
              <a:rPr lang="sk-SK" dirty="0"/>
              <a:t> </a:t>
            </a:r>
            <a:r>
              <a:rPr lang="sk-SK" dirty="0" err="1"/>
              <a:t>getEndPin</a:t>
            </a:r>
            <a:r>
              <a:rPr lang="sk-SK" dirty="0"/>
              <a:t>() { ...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...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E97FAE1-1B4A-A4AD-FFC1-93EE3CCF197B}"/>
              </a:ext>
            </a:extLst>
          </p:cNvPr>
          <p:cNvSpPr txBox="1"/>
          <p:nvPr/>
        </p:nvSpPr>
        <p:spPr>
          <a:xfrm>
            <a:off x="4056500" y="6261246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9464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8B1B-A101-E5AB-1FCD-79A59DC8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4" y="204564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Graph </a:t>
            </a:r>
            <a:r>
              <a:rPr lang="sk-SK" sz="6000" b="1" dirty="0"/>
              <a:t>R</a:t>
            </a:r>
            <a:r>
              <a:rPr lang="en-US" sz="6000" b="1" dirty="0" err="1"/>
              <a:t>epresentation</a:t>
            </a:r>
            <a:r>
              <a:rPr lang="en-US" sz="6000" b="1" dirty="0"/>
              <a:t> </a:t>
            </a:r>
            <a:r>
              <a:rPr lang="sk-SK" sz="6000" b="1" dirty="0"/>
              <a:t>U</a:t>
            </a:r>
            <a:r>
              <a:rPr lang="en-US" sz="6000" b="1" dirty="0"/>
              <a:t>sing Caesar </a:t>
            </a:r>
            <a:r>
              <a:rPr lang="sk-SK" sz="6000" b="1" dirty="0"/>
              <a:t>C</a:t>
            </a:r>
            <a:r>
              <a:rPr lang="en-US" sz="6000" b="1" dirty="0"/>
              <a:t>lasses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AEAF16-BD9E-76E7-E457-027C7110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5" y="2378449"/>
            <a:ext cx="8596668" cy="447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Graph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. . .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Edge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Node</a:t>
            </a:r>
            <a:r>
              <a:rPr lang="sk-SK" dirty="0"/>
              <a:t> </a:t>
            </a:r>
            <a:r>
              <a:rPr lang="sk-SK" dirty="0" err="1"/>
              <a:t>getStartNode</a:t>
            </a:r>
            <a:r>
              <a:rPr lang="en-US" dirty="0"/>
              <a:t>()</a:t>
            </a:r>
            <a:r>
              <a:rPr lang="sk-SK" dirty="0"/>
              <a:t> { ... }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Node</a:t>
            </a:r>
            <a:r>
              <a:rPr lang="sk-SK" dirty="0"/>
              <a:t> </a:t>
            </a:r>
            <a:r>
              <a:rPr lang="sk-SK" dirty="0" err="1"/>
              <a:t>getEndNode</a:t>
            </a:r>
            <a:r>
              <a:rPr lang="en-US" dirty="0"/>
              <a:t>()</a:t>
            </a:r>
            <a:r>
              <a:rPr lang="sk-SK" dirty="0"/>
              <a:t> { ... } </a:t>
            </a:r>
          </a:p>
          <a:p>
            <a:pPr marL="0" indent="0">
              <a:buNone/>
            </a:pPr>
            <a:r>
              <a:rPr lang="sk-SK" dirty="0"/>
              <a:t>	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Node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Iterator</a:t>
            </a:r>
            <a:r>
              <a:rPr lang="sk-SK" dirty="0"/>
              <a:t> </a:t>
            </a:r>
            <a:r>
              <a:rPr lang="sk-SK" dirty="0" err="1"/>
              <a:t>getEdges</a:t>
            </a:r>
            <a:r>
              <a:rPr lang="sk-SK" dirty="0"/>
              <a:t>() { ... } </a:t>
            </a:r>
          </a:p>
          <a:p>
            <a:pPr marL="0" indent="0">
              <a:buNone/>
            </a:pPr>
            <a:r>
              <a:rPr lang="sk-SK" dirty="0"/>
              <a:t>	} </a:t>
            </a:r>
          </a:p>
          <a:p>
            <a:pPr marL="0" indent="0">
              <a:buNone/>
            </a:pPr>
            <a:r>
              <a:rPr lang="sk-SK" dirty="0"/>
              <a:t>}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C081C42-7AA2-CD5E-EFA3-9CC75E2CEA79}"/>
              </a:ext>
            </a:extLst>
          </p:cNvPr>
          <p:cNvSpPr txBox="1"/>
          <p:nvPr/>
        </p:nvSpPr>
        <p:spPr>
          <a:xfrm>
            <a:off x="3626916" y="6124639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392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5759-D500-6346-1A07-DABC8AA3A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CE65BC6-4727-392D-6594-9A4D3E0A0248}"/>
              </a:ext>
            </a:extLst>
          </p:cNvPr>
          <p:cNvSpPr txBox="1">
            <a:spLocks/>
          </p:cNvSpPr>
          <p:nvPr/>
        </p:nvSpPr>
        <p:spPr>
          <a:xfrm>
            <a:off x="751589" y="5189138"/>
            <a:ext cx="98699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Stateful Pointcuts in </a:t>
            </a:r>
            <a:r>
              <a:rPr lang="en-US" sz="5400" b="1" dirty="0" err="1"/>
              <a:t>JAsCo</a:t>
            </a:r>
            <a:endParaRPr lang="sk-SK" sz="54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AD3501D-4AA4-6FA1-D3A8-86C3D9D27FDA}"/>
              </a:ext>
            </a:extLst>
          </p:cNvPr>
          <p:cNvSpPr txBox="1">
            <a:spLocks/>
          </p:cNvSpPr>
          <p:nvPr/>
        </p:nvSpPr>
        <p:spPr>
          <a:xfrm>
            <a:off x="414469" y="153186"/>
            <a:ext cx="986997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/>
              <a:t>State</a:t>
            </a:r>
            <a:endParaRPr lang="sk-SK" sz="72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0A31F69-2652-42D4-48E2-882690D3464B}"/>
              </a:ext>
            </a:extLst>
          </p:cNvPr>
          <p:cNvSpPr txBox="1"/>
          <p:nvPr/>
        </p:nvSpPr>
        <p:spPr>
          <a:xfrm>
            <a:off x="1601734" y="1898693"/>
            <a:ext cx="8739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Where is the state in the code? </a:t>
            </a:r>
          </a:p>
          <a:p>
            <a:r>
              <a:rPr lang="en-US" sz="4000" b="1" dirty="0"/>
              <a:t>			Where are states in the code?</a:t>
            </a:r>
            <a:endParaRPr lang="sk-SK" sz="40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3F6F3C0-186E-E9AE-1C42-BB5EEDBE0EEC}"/>
              </a:ext>
            </a:extLst>
          </p:cNvPr>
          <p:cNvSpPr txBox="1"/>
          <p:nvPr/>
        </p:nvSpPr>
        <p:spPr>
          <a:xfrm>
            <a:off x="1516391" y="1231312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Accompanied with the prescription of operations that can be taken </a:t>
            </a:r>
          </a:p>
          <a:p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…when sequence of operations without any flag to rely upon is on the input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E73B0E1-AD5F-5AE0-2B00-C58612D53B4B}"/>
              </a:ext>
            </a:extLst>
          </p:cNvPr>
          <p:cNvSpPr txBox="1"/>
          <p:nvPr/>
        </p:nvSpPr>
        <p:spPr>
          <a:xfrm>
            <a:off x="524496" y="3323673"/>
            <a:ext cx="9244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Something like </a:t>
            </a:r>
            <a:r>
              <a:rPr lang="en-US" sz="4800" b="1" dirty="0">
                <a:solidFill>
                  <a:srgbClr val="00B0F0"/>
                </a:solidFill>
              </a:rPr>
              <a:t>State machine diagrams</a:t>
            </a:r>
            <a:endParaRPr lang="sk-SK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78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6A7D28A9-5A62-8811-B30D-508D1BA319B2}"/>
              </a:ext>
            </a:extLst>
          </p:cNvPr>
          <p:cNvSpPr/>
          <p:nvPr/>
        </p:nvSpPr>
        <p:spPr>
          <a:xfrm>
            <a:off x="6646277" y="509364"/>
            <a:ext cx="5234786" cy="2919636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4AEE8-4FD7-0761-D007-6A2ECBF8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7" y="249813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Binding Creation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6A5450-3F5F-D507-A462-D65314B6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952" y="906238"/>
            <a:ext cx="4588137" cy="1736351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ElectricGraph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Graph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Edge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wraps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7030A0"/>
                </a:solidFill>
              </a:rPr>
              <a:t>Wire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dirty="0"/>
              <a:t>{ ... }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Node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wraps</a:t>
            </a:r>
            <a:r>
              <a:rPr lang="sk-SK" dirty="0"/>
              <a:t> </a:t>
            </a:r>
            <a:r>
              <a:rPr lang="sk-SK" b="1" dirty="0" err="1">
                <a:solidFill>
                  <a:srgbClr val="7030A0"/>
                </a:solidFill>
              </a:rPr>
              <a:t>Component</a:t>
            </a:r>
            <a:r>
              <a:rPr lang="sk-SK" dirty="0"/>
              <a:t> { ... } </a:t>
            </a:r>
          </a:p>
          <a:p>
            <a:pPr marL="0" indent="0">
              <a:buNone/>
            </a:pPr>
            <a:r>
              <a:rPr lang="sk-SK" dirty="0"/>
              <a:t>}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D571EA6E-AB69-6970-7B8B-57A74CF407A5}"/>
              </a:ext>
            </a:extLst>
          </p:cNvPr>
          <p:cNvSpPr txBox="1">
            <a:spLocks/>
          </p:cNvSpPr>
          <p:nvPr/>
        </p:nvSpPr>
        <p:spPr>
          <a:xfrm>
            <a:off x="370489" y="2270658"/>
            <a:ext cx="7217010" cy="466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ElectricGraph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Graph</a:t>
            </a:r>
            <a:r>
              <a:rPr lang="sk-SK" dirty="0"/>
              <a:t> {</a:t>
            </a: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sk-SK" dirty="0"/>
              <a:t> 	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Edge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wraps</a:t>
            </a:r>
            <a:r>
              <a:rPr lang="sk-SK" dirty="0"/>
              <a:t> </a:t>
            </a:r>
            <a:r>
              <a:rPr lang="sk-SK" dirty="0" err="1"/>
              <a:t>Wire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dirty="0" err="1"/>
              <a:t>Node</a:t>
            </a:r>
            <a:r>
              <a:rPr lang="sk-SK" dirty="0"/>
              <a:t> </a:t>
            </a:r>
            <a:r>
              <a:rPr lang="sk-SK" dirty="0" err="1"/>
              <a:t>getStartNode</a:t>
            </a:r>
            <a:r>
              <a:rPr lang="en-US" dirty="0"/>
              <a:t>()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b="1" dirty="0" err="1"/>
              <a:t>return</a:t>
            </a:r>
            <a:r>
              <a:rPr lang="sk-SK" dirty="0"/>
              <a:t> </a:t>
            </a:r>
            <a:r>
              <a:rPr lang="sk-SK" dirty="0" err="1"/>
              <a:t>Node</a:t>
            </a:r>
            <a:r>
              <a:rPr lang="sk-SK" dirty="0"/>
              <a:t>(</a:t>
            </a:r>
            <a:r>
              <a:rPr lang="sk-SK" b="1" dirty="0" err="1">
                <a:solidFill>
                  <a:srgbClr val="FFC000"/>
                </a:solidFill>
              </a:rPr>
              <a:t>wrappee</a:t>
            </a:r>
            <a:r>
              <a:rPr lang="sk-SK" dirty="0" err="1"/>
              <a:t>.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getStartPin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().</a:t>
            </a:r>
            <a:r>
              <a:rPr lang="sk-SK" dirty="0" err="1"/>
              <a:t>getOwner</a:t>
            </a:r>
            <a:r>
              <a:rPr lang="sk-SK" dirty="0"/>
              <a:t>());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...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...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</p:txBody>
      </p:sp>
      <p:sp>
        <p:nvSpPr>
          <p:cNvPr id="5" name="Šípka: nadol 4">
            <a:extLst>
              <a:ext uri="{FF2B5EF4-FFF2-40B4-BE49-F238E27FC236}">
                <a16:creationId xmlns:a16="http://schemas.microsoft.com/office/drawing/2014/main" id="{BF6B6860-B41C-7A52-E26C-AB798A334185}"/>
              </a:ext>
            </a:extLst>
          </p:cNvPr>
          <p:cNvSpPr/>
          <p:nvPr/>
        </p:nvSpPr>
        <p:spPr>
          <a:xfrm rot="10800000">
            <a:off x="9005494" y="2089523"/>
            <a:ext cx="484805" cy="555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D1CECF59-96FA-C014-1BA5-D013EC78B248}"/>
              </a:ext>
            </a:extLst>
          </p:cNvPr>
          <p:cNvSpPr/>
          <p:nvPr/>
        </p:nvSpPr>
        <p:spPr>
          <a:xfrm>
            <a:off x="2197135" y="2744478"/>
            <a:ext cx="601417" cy="71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EDF2A2BF-83FF-A177-FFB0-49564E4867FA}"/>
              </a:ext>
            </a:extLst>
          </p:cNvPr>
          <p:cNvSpPr/>
          <p:nvPr/>
        </p:nvSpPr>
        <p:spPr>
          <a:xfrm rot="10800000">
            <a:off x="3377577" y="4780911"/>
            <a:ext cx="601417" cy="71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8FF6AD8-BE0B-C522-DFA1-EFA2B8A8A151}"/>
              </a:ext>
            </a:extLst>
          </p:cNvPr>
          <p:cNvSpPr txBox="1"/>
          <p:nvPr/>
        </p:nvSpPr>
        <p:spPr>
          <a:xfrm>
            <a:off x="1969949" y="5597790"/>
            <a:ext cx="967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ACCESSING THE INSTANCE OF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WRAPP</a:t>
            </a:r>
            <a:r>
              <a:rPr lang="sk-SK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EE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CLASS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WIRE</a:t>
            </a:r>
            <a:r>
              <a:rPr lang="en-US" sz="2800" dirty="0"/>
              <a:t>)</a:t>
            </a:r>
            <a:endParaRPr lang="sk-SK" sz="28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DF44D99-A925-8BC3-E41F-2959CC340C59}"/>
              </a:ext>
            </a:extLst>
          </p:cNvPr>
          <p:cNvSpPr txBox="1"/>
          <p:nvPr/>
        </p:nvSpPr>
        <p:spPr>
          <a:xfrm>
            <a:off x="2814484" y="2727020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WRAPPING/BINDING</a:t>
            </a:r>
            <a:endParaRPr lang="sk-SK" sz="2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C284218-8D79-AA69-BCDB-0F10D76DB47F}"/>
              </a:ext>
            </a:extLst>
          </p:cNvPr>
          <p:cNvSpPr txBox="1"/>
          <p:nvPr/>
        </p:nvSpPr>
        <p:spPr>
          <a:xfrm>
            <a:off x="6716547" y="2544421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WRAPPER</a:t>
            </a:r>
            <a:endParaRPr lang="sk-SK" sz="3200" b="1" dirty="0">
              <a:solidFill>
                <a:srgbClr val="00B0F0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59C4E02-CA31-D379-CBA9-EFB25A133945}"/>
              </a:ext>
            </a:extLst>
          </p:cNvPr>
          <p:cNvSpPr txBox="1"/>
          <p:nvPr/>
        </p:nvSpPr>
        <p:spPr>
          <a:xfrm>
            <a:off x="9777186" y="252106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WRAPPEE</a:t>
            </a:r>
            <a:endParaRPr lang="sk-SK" sz="3200" b="1" dirty="0">
              <a:solidFill>
                <a:srgbClr val="7030A0"/>
              </a:solidFill>
            </a:endParaRPr>
          </a:p>
        </p:txBody>
      </p:sp>
      <p:sp>
        <p:nvSpPr>
          <p:cNvPr id="13" name="Šípka: obojsmerná vodorovná 12">
            <a:extLst>
              <a:ext uri="{FF2B5EF4-FFF2-40B4-BE49-F238E27FC236}">
                <a16:creationId xmlns:a16="http://schemas.microsoft.com/office/drawing/2014/main" id="{1AE0D924-4FD3-89B7-C310-A511D244E273}"/>
              </a:ext>
            </a:extLst>
          </p:cNvPr>
          <p:cNvSpPr/>
          <p:nvPr/>
        </p:nvSpPr>
        <p:spPr>
          <a:xfrm>
            <a:off x="8688670" y="2477247"/>
            <a:ext cx="1105297" cy="67240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0F86822-DBC1-C11A-D87E-FD5D0D0C7588}"/>
              </a:ext>
            </a:extLst>
          </p:cNvPr>
          <p:cNvSpPr txBox="1"/>
          <p:nvPr/>
        </p:nvSpPr>
        <p:spPr>
          <a:xfrm>
            <a:off x="6061228" y="4991549"/>
            <a:ext cx="47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Returnins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wrapper</a:t>
            </a:r>
            <a:r>
              <a:rPr lang="en-US" dirty="0"/>
              <a:t> of Pin</a:t>
            </a:r>
            <a:r>
              <a:rPr lang="sk-SK" dirty="0"/>
              <a:t> </a:t>
            </a:r>
            <a:r>
              <a:rPr lang="en-US" dirty="0"/>
              <a:t>(Node)</a:t>
            </a:r>
            <a:endParaRPr lang="sk-SK" dirty="0"/>
          </a:p>
        </p:txBody>
      </p:sp>
      <p:sp>
        <p:nvSpPr>
          <p:cNvPr id="15" name="Šípka: nadol 14">
            <a:extLst>
              <a:ext uri="{FF2B5EF4-FFF2-40B4-BE49-F238E27FC236}">
                <a16:creationId xmlns:a16="http://schemas.microsoft.com/office/drawing/2014/main" id="{EB53BA49-6CAD-9243-2252-12C37DB3C5F7}"/>
              </a:ext>
            </a:extLst>
          </p:cNvPr>
          <p:cNvSpPr/>
          <p:nvPr/>
        </p:nvSpPr>
        <p:spPr>
          <a:xfrm rot="7356177">
            <a:off x="5454003" y="4635353"/>
            <a:ext cx="601417" cy="71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9958CF6-0711-19EC-E0E4-9B491EA85B41}"/>
              </a:ext>
            </a:extLst>
          </p:cNvPr>
          <p:cNvSpPr txBox="1"/>
          <p:nvPr/>
        </p:nvSpPr>
        <p:spPr>
          <a:xfrm>
            <a:off x="3978994" y="6331151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2652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81185-5A8E-5A1C-6445-49888EE9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772" y="0"/>
            <a:ext cx="7778789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Creating Instances of Wrapped Classes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70333BD-36AA-BA50-D622-F11C425983CD}"/>
              </a:ext>
            </a:extLst>
          </p:cNvPr>
          <p:cNvSpPr txBox="1"/>
          <p:nvPr/>
        </p:nvSpPr>
        <p:spPr>
          <a:xfrm>
            <a:off x="687612" y="6211692"/>
            <a:ext cx="986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solidFill>
                  <a:srgbClr val="00B0F0"/>
                </a:solidFill>
              </a:rPr>
              <a:t>Node</a:t>
            </a:r>
            <a:r>
              <a:rPr lang="sk-SK" sz="4000" dirty="0"/>
              <a:t>(</a:t>
            </a:r>
            <a:r>
              <a:rPr lang="sk-SK" sz="4000" b="1" dirty="0" err="1">
                <a:solidFill>
                  <a:srgbClr val="FF0000"/>
                </a:solidFill>
              </a:rPr>
              <a:t>wrappee</a:t>
            </a:r>
            <a:r>
              <a:rPr lang="sk-SK" sz="4000" dirty="0" err="1">
                <a:solidFill>
                  <a:srgbClr val="FF0000"/>
                </a:solidFill>
              </a:rPr>
              <a:t>.getStartPin</a:t>
            </a:r>
            <a:r>
              <a:rPr lang="sk-SK" sz="4000" dirty="0">
                <a:solidFill>
                  <a:srgbClr val="FF0000"/>
                </a:solidFill>
              </a:rPr>
              <a:t>().</a:t>
            </a:r>
            <a:r>
              <a:rPr lang="sk-SK" sz="4000" dirty="0" err="1">
                <a:solidFill>
                  <a:srgbClr val="FF0000"/>
                </a:solidFill>
              </a:rPr>
              <a:t>getOwner</a:t>
            </a:r>
            <a:r>
              <a:rPr lang="sk-SK" sz="4000" dirty="0">
                <a:solidFill>
                  <a:srgbClr val="FF0000"/>
                </a:solidFill>
              </a:rPr>
              <a:t>()</a:t>
            </a:r>
            <a:r>
              <a:rPr lang="sk-SK" sz="4000" dirty="0"/>
              <a:t>)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1800BD2-5E23-2012-A885-82EA054A2713}"/>
              </a:ext>
            </a:extLst>
          </p:cNvPr>
          <p:cNvSpPr txBox="1"/>
          <p:nvPr/>
        </p:nvSpPr>
        <p:spPr>
          <a:xfrm>
            <a:off x="725779" y="4921802"/>
            <a:ext cx="1074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solidFill>
                  <a:srgbClr val="7030A0"/>
                </a:solidFill>
              </a:rPr>
              <a:t>this</a:t>
            </a:r>
            <a:r>
              <a:rPr lang="sk-SK" sz="4000" dirty="0" err="1"/>
              <a:t>.</a:t>
            </a:r>
            <a:r>
              <a:rPr lang="sk-SK" sz="4000" dirty="0" err="1">
                <a:solidFill>
                  <a:srgbClr val="00B0F0"/>
                </a:solidFill>
              </a:rPr>
              <a:t>Node</a:t>
            </a:r>
            <a:r>
              <a:rPr lang="sk-SK" sz="4000" dirty="0"/>
              <a:t>(</a:t>
            </a:r>
            <a:r>
              <a:rPr lang="sk-SK" sz="4000" b="1" dirty="0" err="1">
                <a:solidFill>
                  <a:srgbClr val="FF0000"/>
                </a:solidFill>
              </a:rPr>
              <a:t>wrappee</a:t>
            </a:r>
            <a:r>
              <a:rPr lang="sk-SK" sz="4000" dirty="0" err="1">
                <a:solidFill>
                  <a:srgbClr val="FF0000"/>
                </a:solidFill>
              </a:rPr>
              <a:t>.getStartPin</a:t>
            </a:r>
            <a:r>
              <a:rPr lang="sk-SK" sz="4000" dirty="0">
                <a:solidFill>
                  <a:srgbClr val="FF0000"/>
                </a:solidFill>
              </a:rPr>
              <a:t>().</a:t>
            </a:r>
            <a:r>
              <a:rPr lang="sk-SK" sz="4000" dirty="0" err="1">
                <a:solidFill>
                  <a:srgbClr val="FF0000"/>
                </a:solidFill>
              </a:rPr>
              <a:t>getOwner</a:t>
            </a:r>
            <a:r>
              <a:rPr lang="sk-SK" sz="4000" dirty="0">
                <a:solidFill>
                  <a:srgbClr val="FF0000"/>
                </a:solidFill>
              </a:rPr>
              <a:t>()</a:t>
            </a:r>
            <a:r>
              <a:rPr lang="sk-SK" sz="4000" dirty="0"/>
              <a:t>)</a:t>
            </a:r>
          </a:p>
        </p:txBody>
      </p:sp>
      <p:sp>
        <p:nvSpPr>
          <p:cNvPr id="6" name="Šípka: obojsmerná zvislá 5">
            <a:extLst>
              <a:ext uri="{FF2B5EF4-FFF2-40B4-BE49-F238E27FC236}">
                <a16:creationId xmlns:a16="http://schemas.microsoft.com/office/drawing/2014/main" id="{E2B3DB21-C9AD-4B60-E59A-31C0683F0806}"/>
              </a:ext>
            </a:extLst>
          </p:cNvPr>
          <p:cNvSpPr/>
          <p:nvPr/>
        </p:nvSpPr>
        <p:spPr>
          <a:xfrm rot="1951446">
            <a:off x="1518893" y="5519019"/>
            <a:ext cx="521787" cy="847799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92E016E-A30E-8A8E-8515-8BEE66104600}"/>
              </a:ext>
            </a:extLst>
          </p:cNvPr>
          <p:cNvSpPr txBox="1"/>
          <p:nvPr/>
        </p:nvSpPr>
        <p:spPr>
          <a:xfrm>
            <a:off x="5351388" y="333234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sk-SK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A25DB0E6-5533-0951-0E0F-0C031FA9B1FC}"/>
              </a:ext>
            </a:extLst>
          </p:cNvPr>
          <p:cNvSpPr/>
          <p:nvPr/>
        </p:nvSpPr>
        <p:spPr>
          <a:xfrm rot="21160175">
            <a:off x="764306" y="3717003"/>
            <a:ext cx="947217" cy="12628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0521C6B-BE9C-A844-2C38-06EB8BDEA211}"/>
              </a:ext>
            </a:extLst>
          </p:cNvPr>
          <p:cNvSpPr txBox="1"/>
          <p:nvPr/>
        </p:nvSpPr>
        <p:spPr>
          <a:xfrm>
            <a:off x="112305" y="-7015"/>
            <a:ext cx="4422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Expression returning </a:t>
            </a:r>
            <a:r>
              <a:rPr lang="en-US" sz="4000" dirty="0" err="1">
                <a:solidFill>
                  <a:srgbClr val="7030A0"/>
                </a:solidFill>
              </a:rPr>
              <a:t>CeasarJ</a:t>
            </a:r>
            <a:r>
              <a:rPr lang="en-US" sz="4000" dirty="0">
                <a:solidFill>
                  <a:srgbClr val="7030A0"/>
                </a:solidFill>
              </a:rPr>
              <a:t> class object where is wrapper defined </a:t>
            </a:r>
            <a:r>
              <a:rPr lang="en-US" sz="4000" dirty="0"/>
              <a:t>(</a:t>
            </a:r>
            <a:r>
              <a:rPr lang="en-US" sz="4000" b="1" dirty="0"/>
              <a:t>this </a:t>
            </a:r>
          </a:p>
          <a:p>
            <a:r>
              <a:rPr lang="en-US" sz="4000" dirty="0"/>
              <a:t>in this case)</a:t>
            </a:r>
            <a:endParaRPr lang="sk-SK" sz="40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194DE65-01F7-186C-114B-A0BF16278C84}"/>
              </a:ext>
            </a:extLst>
          </p:cNvPr>
          <p:cNvSpPr txBox="1"/>
          <p:nvPr/>
        </p:nvSpPr>
        <p:spPr>
          <a:xfrm>
            <a:off x="3770308" y="2273851"/>
            <a:ext cx="364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wrapper   	   		class </a:t>
            </a:r>
          </a:p>
          <a:p>
            <a:r>
              <a:rPr lang="en-US" sz="4000" b="1" dirty="0"/>
              <a:t>  (Node)</a:t>
            </a:r>
            <a:endParaRPr lang="sk-SK" sz="4000" b="1" dirty="0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FF727D42-C26F-16DF-5004-461348CC4419}"/>
              </a:ext>
            </a:extLst>
          </p:cNvPr>
          <p:cNvSpPr/>
          <p:nvPr/>
        </p:nvSpPr>
        <p:spPr>
          <a:xfrm rot="2832306">
            <a:off x="2799619" y="2685784"/>
            <a:ext cx="947217" cy="28146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ravá zložená zátvorka 12">
            <a:extLst>
              <a:ext uri="{FF2B5EF4-FFF2-40B4-BE49-F238E27FC236}">
                <a16:creationId xmlns:a16="http://schemas.microsoft.com/office/drawing/2014/main" id="{27F080F2-7C19-84C0-5755-80ECC174D070}"/>
              </a:ext>
            </a:extLst>
          </p:cNvPr>
          <p:cNvSpPr/>
          <p:nvPr/>
        </p:nvSpPr>
        <p:spPr>
          <a:xfrm rot="16200000">
            <a:off x="6826244" y="776035"/>
            <a:ext cx="589985" cy="7909178"/>
          </a:xfrm>
          <a:prstGeom prst="rightBrace">
            <a:avLst>
              <a:gd name="adj1" fmla="val 8333"/>
              <a:gd name="adj2" fmla="val 494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3D21F2F-DC9A-3CFD-EB51-968EA86E919D}"/>
              </a:ext>
            </a:extLst>
          </p:cNvPr>
          <p:cNvSpPr txBox="1"/>
          <p:nvPr/>
        </p:nvSpPr>
        <p:spPr>
          <a:xfrm>
            <a:off x="6166192" y="1853754"/>
            <a:ext cx="6057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Reference to subtype of 	wrapper class </a:t>
            </a:r>
          </a:p>
          <a:p>
            <a:r>
              <a:rPr lang="en-US" sz="4000" b="1" dirty="0"/>
              <a:t>(</a:t>
            </a:r>
            <a:r>
              <a:rPr lang="sk-SK" sz="4000" b="1" dirty="0" err="1"/>
              <a:t>wrappee</a:t>
            </a:r>
            <a:r>
              <a:rPr lang="sk-SK" sz="4000" dirty="0" err="1"/>
              <a:t>.getStartPin</a:t>
            </a:r>
            <a:r>
              <a:rPr lang="sk-SK" sz="4000" dirty="0"/>
              <a:t>()</a:t>
            </a:r>
            <a:endParaRPr lang="en-US" sz="4000" dirty="0"/>
          </a:p>
          <a:p>
            <a:r>
              <a:rPr lang="en-US" sz="4000" dirty="0"/>
              <a:t>						</a:t>
            </a:r>
            <a:r>
              <a:rPr lang="sk-SK" sz="4000" dirty="0"/>
              <a:t>.</a:t>
            </a:r>
            <a:r>
              <a:rPr lang="sk-SK" sz="4000" dirty="0" err="1"/>
              <a:t>getOwner</a:t>
            </a:r>
            <a:r>
              <a:rPr lang="sk-SK" sz="4000" dirty="0"/>
              <a:t>()</a:t>
            </a:r>
            <a:r>
              <a:rPr lang="en-US" sz="4000" b="1" dirty="0"/>
              <a:t>)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9301758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58792-EEC0-9F40-A07C-F567221F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3" y="90165"/>
            <a:ext cx="5903271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Composition of Virtual Classes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FFC93A4-A56D-0023-66C5-8D5CA1BF3169}"/>
              </a:ext>
            </a:extLst>
          </p:cNvPr>
          <p:cNvSpPr txBox="1"/>
          <p:nvPr/>
        </p:nvSpPr>
        <p:spPr>
          <a:xfrm>
            <a:off x="110756" y="1966377"/>
            <a:ext cx="745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/>
              <a:t>cclass</a:t>
            </a:r>
            <a:r>
              <a:rPr lang="sk-SK" sz="3600" dirty="0"/>
              <a:t> </a:t>
            </a:r>
            <a:r>
              <a:rPr lang="sk-SK" sz="3600" dirty="0" err="1"/>
              <a:t>Composition</a:t>
            </a:r>
            <a:r>
              <a:rPr lang="sk-SK" sz="3600" dirty="0"/>
              <a:t> </a:t>
            </a:r>
            <a:r>
              <a:rPr lang="sk-SK" sz="3600" b="1" dirty="0" err="1">
                <a:solidFill>
                  <a:srgbClr val="FF0000"/>
                </a:solidFill>
              </a:rPr>
              <a:t>extends</a:t>
            </a:r>
            <a:r>
              <a:rPr lang="sk-SK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  </a:t>
            </a:r>
            <a:r>
              <a:rPr lang="sk-SK" sz="3600" dirty="0"/>
              <a:t>Layer3 </a:t>
            </a:r>
            <a:r>
              <a:rPr lang="sk-SK" sz="3600" b="1" dirty="0">
                <a:solidFill>
                  <a:srgbClr val="7030A0"/>
                </a:solidFill>
              </a:rPr>
              <a:t>&amp;</a:t>
            </a:r>
            <a:r>
              <a:rPr lang="sk-SK" sz="3600" dirty="0"/>
              <a:t> Layer2 </a:t>
            </a:r>
            <a:r>
              <a:rPr lang="sk-SK" sz="3600" b="1" dirty="0">
                <a:solidFill>
                  <a:srgbClr val="7030A0"/>
                </a:solidFill>
              </a:rPr>
              <a:t>&amp;</a:t>
            </a:r>
            <a:r>
              <a:rPr lang="sk-SK" sz="3600" dirty="0"/>
              <a:t> Layer1 { }</a:t>
            </a:r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6013612E-7B62-589E-F813-C0489AAE8232}"/>
              </a:ext>
            </a:extLst>
          </p:cNvPr>
          <p:cNvSpPr/>
          <p:nvPr/>
        </p:nvSpPr>
        <p:spPr>
          <a:xfrm>
            <a:off x="297113" y="3156707"/>
            <a:ext cx="5507109" cy="3693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A726CDC-0AD8-1FE8-DFEC-82F16FFB63BB}"/>
              </a:ext>
            </a:extLst>
          </p:cNvPr>
          <p:cNvSpPr txBox="1"/>
          <p:nvPr/>
        </p:nvSpPr>
        <p:spPr>
          <a:xfrm>
            <a:off x="1204733" y="4100109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&lt;higher&gt;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&lt;lower&gt; </a:t>
            </a:r>
            <a:r>
              <a:rPr lang="en-US" b="1" dirty="0"/>
              <a:t>Priority</a:t>
            </a:r>
            <a:endParaRPr lang="sk-SK" b="1" dirty="0"/>
          </a:p>
        </p:txBody>
      </p:sp>
      <p:sp>
        <p:nvSpPr>
          <p:cNvPr id="7" name="Šípka: doľava 6">
            <a:extLst>
              <a:ext uri="{FF2B5EF4-FFF2-40B4-BE49-F238E27FC236}">
                <a16:creationId xmlns:a16="http://schemas.microsoft.com/office/drawing/2014/main" id="{5419F2CB-3567-A0F4-9CB7-DC07502A84B2}"/>
              </a:ext>
            </a:extLst>
          </p:cNvPr>
          <p:cNvSpPr/>
          <p:nvPr/>
        </p:nvSpPr>
        <p:spPr>
          <a:xfrm rot="10800000">
            <a:off x="945241" y="3846055"/>
            <a:ext cx="4305054" cy="369333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B4CA7BB-97D7-DAC4-363F-4AECF2C92205}"/>
              </a:ext>
            </a:extLst>
          </p:cNvPr>
          <p:cNvSpPr txBox="1"/>
          <p:nvPr/>
        </p:nvSpPr>
        <p:spPr>
          <a:xfrm>
            <a:off x="1411105" y="3423563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Realization from right to left</a:t>
            </a:r>
            <a:endParaRPr lang="sk-SK" b="1" i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80020AD-883B-A2E7-B17D-9ED42AE7EC67}"/>
              </a:ext>
            </a:extLst>
          </p:cNvPr>
          <p:cNvSpPr txBox="1"/>
          <p:nvPr/>
        </p:nvSpPr>
        <p:spPr>
          <a:xfrm>
            <a:off x="6901300" y="974973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</a:t>
            </a:r>
            <a:r>
              <a:rPr lang="sk-SK" dirty="0"/>
              <a:t>Layer3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 { }</a:t>
            </a:r>
          </a:p>
        </p:txBody>
      </p:sp>
      <p:sp>
        <p:nvSpPr>
          <p:cNvPr id="10" name="Šípka: nadol 9">
            <a:extLst>
              <a:ext uri="{FF2B5EF4-FFF2-40B4-BE49-F238E27FC236}">
                <a16:creationId xmlns:a16="http://schemas.microsoft.com/office/drawing/2014/main" id="{40CBF9C3-9B9F-0E62-AAAF-9D16F29203BC}"/>
              </a:ext>
            </a:extLst>
          </p:cNvPr>
          <p:cNvSpPr/>
          <p:nvPr/>
        </p:nvSpPr>
        <p:spPr>
          <a:xfrm rot="10800000">
            <a:off x="9523437" y="1621304"/>
            <a:ext cx="417310" cy="551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68D3C59-FF0D-ED93-6F1A-8AB7133C57F0}"/>
              </a:ext>
            </a:extLst>
          </p:cNvPr>
          <p:cNvSpPr txBox="1"/>
          <p:nvPr/>
        </p:nvSpPr>
        <p:spPr>
          <a:xfrm>
            <a:off x="5694004" y="313793"/>
            <a:ext cx="490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COMPOSITION STEP 1:</a:t>
            </a:r>
            <a:endParaRPr lang="sk-SK" sz="3600" b="1" u="sng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57A964F-3F4E-22AA-DF98-48C1BEE714B6}"/>
              </a:ext>
            </a:extLst>
          </p:cNvPr>
          <p:cNvSpPr txBox="1"/>
          <p:nvPr/>
        </p:nvSpPr>
        <p:spPr>
          <a:xfrm>
            <a:off x="8673913" y="2282916"/>
            <a:ext cx="487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sk-SK" b="1" dirty="0">
                <a:solidFill>
                  <a:srgbClr val="FF0000"/>
                </a:solidFill>
              </a:rPr>
              <a:t>Layer2</a:t>
            </a:r>
            <a:r>
              <a:rPr lang="sk-SK" dirty="0"/>
              <a:t>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13" name="Šípka: zakrivená nahor 12">
            <a:extLst>
              <a:ext uri="{FF2B5EF4-FFF2-40B4-BE49-F238E27FC236}">
                <a16:creationId xmlns:a16="http://schemas.microsoft.com/office/drawing/2014/main" id="{0F4B35EA-3E2A-12AF-BA32-8107A97F91F4}"/>
              </a:ext>
            </a:extLst>
          </p:cNvPr>
          <p:cNvSpPr/>
          <p:nvPr/>
        </p:nvSpPr>
        <p:spPr>
          <a:xfrm>
            <a:off x="9333746" y="2698720"/>
            <a:ext cx="839244" cy="46798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A3BD38E-7058-7C24-6D69-A10922FD6C92}"/>
              </a:ext>
            </a:extLst>
          </p:cNvPr>
          <p:cNvSpPr txBox="1"/>
          <p:nvPr/>
        </p:nvSpPr>
        <p:spPr>
          <a:xfrm>
            <a:off x="10241883" y="279737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overwrites</a:t>
            </a:r>
            <a:endParaRPr lang="sk-SK" b="1" i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DEB69B8-8610-CC51-7CDD-5D94A992895C}"/>
              </a:ext>
            </a:extLst>
          </p:cNvPr>
          <p:cNvSpPr txBox="1"/>
          <p:nvPr/>
        </p:nvSpPr>
        <p:spPr>
          <a:xfrm>
            <a:off x="6901300" y="4028226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</a:t>
            </a:r>
            <a:r>
              <a:rPr lang="sk-SK" dirty="0"/>
              <a:t>Layer3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 { }</a:t>
            </a:r>
          </a:p>
        </p:txBody>
      </p:sp>
      <p:sp>
        <p:nvSpPr>
          <p:cNvPr id="16" name="Šípka: nadol 15">
            <a:extLst>
              <a:ext uri="{FF2B5EF4-FFF2-40B4-BE49-F238E27FC236}">
                <a16:creationId xmlns:a16="http://schemas.microsoft.com/office/drawing/2014/main" id="{5AA6DAF1-95F1-250D-833F-E6E2A8A6F1DC}"/>
              </a:ext>
            </a:extLst>
          </p:cNvPr>
          <p:cNvSpPr/>
          <p:nvPr/>
        </p:nvSpPr>
        <p:spPr>
          <a:xfrm rot="10800000">
            <a:off x="8544970" y="4674557"/>
            <a:ext cx="417310" cy="551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0D3CD2FA-1D8B-77C8-4652-A17A3A27741E}"/>
              </a:ext>
            </a:extLst>
          </p:cNvPr>
          <p:cNvSpPr txBox="1"/>
          <p:nvPr/>
        </p:nvSpPr>
        <p:spPr>
          <a:xfrm>
            <a:off x="5694004" y="3367046"/>
            <a:ext cx="490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COMPOSITION STEP 2:</a:t>
            </a:r>
            <a:endParaRPr lang="sk-SK" sz="3600" b="1" u="sng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32B0874-40DB-2171-C3ED-0DF56BD81F85}"/>
              </a:ext>
            </a:extLst>
          </p:cNvPr>
          <p:cNvSpPr txBox="1"/>
          <p:nvPr/>
        </p:nvSpPr>
        <p:spPr>
          <a:xfrm>
            <a:off x="9050655" y="643494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overwrites</a:t>
            </a:r>
            <a:endParaRPr lang="sk-SK" b="1" i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617F231-6449-C4EF-3817-A77952AE6324}"/>
              </a:ext>
            </a:extLst>
          </p:cNvPr>
          <p:cNvSpPr txBox="1"/>
          <p:nvPr/>
        </p:nvSpPr>
        <p:spPr>
          <a:xfrm>
            <a:off x="6938786" y="5226210"/>
            <a:ext cx="48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Composition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extends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	[</a:t>
            </a:r>
            <a:r>
              <a:rPr lang="sk-SK" b="1" dirty="0">
                <a:solidFill>
                  <a:srgbClr val="FF0000"/>
                </a:solidFill>
              </a:rPr>
              <a:t>Layer3</a:t>
            </a:r>
            <a:r>
              <a:rPr lang="sk-SK" dirty="0"/>
              <a:t>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Layer2 </a:t>
            </a:r>
            <a:r>
              <a:rPr lang="sk-SK" b="1" dirty="0">
                <a:solidFill>
                  <a:srgbClr val="7030A0"/>
                </a:solidFill>
              </a:rPr>
              <a:t>&amp;</a:t>
            </a:r>
            <a:r>
              <a:rPr lang="sk-SK" dirty="0"/>
              <a:t> Layer1</a:t>
            </a:r>
            <a:r>
              <a:rPr lang="en-US" dirty="0"/>
              <a:t>)]</a:t>
            </a:r>
            <a:r>
              <a:rPr lang="sk-SK" dirty="0"/>
              <a:t> { }</a:t>
            </a:r>
          </a:p>
        </p:txBody>
      </p:sp>
      <p:sp>
        <p:nvSpPr>
          <p:cNvPr id="21" name="Šípka: zakrivená nahor 20">
            <a:extLst>
              <a:ext uri="{FF2B5EF4-FFF2-40B4-BE49-F238E27FC236}">
                <a16:creationId xmlns:a16="http://schemas.microsoft.com/office/drawing/2014/main" id="{02E4A950-62A1-1AE4-C59E-3B9A39194CCE}"/>
              </a:ext>
            </a:extLst>
          </p:cNvPr>
          <p:cNvSpPr/>
          <p:nvPr/>
        </p:nvSpPr>
        <p:spPr>
          <a:xfrm rot="781779">
            <a:off x="1509265" y="5300619"/>
            <a:ext cx="7019703" cy="103287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Šípka: zakrivená nahor 21">
            <a:extLst>
              <a:ext uri="{FF2B5EF4-FFF2-40B4-BE49-F238E27FC236}">
                <a16:creationId xmlns:a16="http://schemas.microsoft.com/office/drawing/2014/main" id="{5B221806-54FF-5734-02E3-18827576EB45}"/>
              </a:ext>
            </a:extLst>
          </p:cNvPr>
          <p:cNvSpPr/>
          <p:nvPr/>
        </p:nvSpPr>
        <p:spPr>
          <a:xfrm rot="718810">
            <a:off x="2873457" y="5292400"/>
            <a:ext cx="7300657" cy="99615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Šípka: zakrivená nahor 17">
            <a:extLst>
              <a:ext uri="{FF2B5EF4-FFF2-40B4-BE49-F238E27FC236}">
                <a16:creationId xmlns:a16="http://schemas.microsoft.com/office/drawing/2014/main" id="{12D5F90B-89B1-2444-33D0-5B5CBC20925B}"/>
              </a:ext>
            </a:extLst>
          </p:cNvPr>
          <p:cNvSpPr/>
          <p:nvPr/>
        </p:nvSpPr>
        <p:spPr>
          <a:xfrm>
            <a:off x="8447812" y="5887391"/>
            <a:ext cx="1303700" cy="615888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23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EFECE-018F-7386-7404-4FCC7B07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0" y="95500"/>
            <a:ext cx="9196959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Cuckoo’s Egg </a:t>
            </a:r>
            <a:br>
              <a:rPr lang="sk-SK" sz="6000" b="1" dirty="0"/>
            </a:br>
            <a:r>
              <a:rPr lang="sk-SK" sz="6000" b="1" dirty="0"/>
              <a:t>	</a:t>
            </a:r>
            <a:r>
              <a:rPr lang="en-US" sz="6000" b="1" dirty="0"/>
              <a:t>In </a:t>
            </a:r>
            <a:r>
              <a:rPr lang="en-US" sz="6000" b="1" dirty="0" err="1"/>
              <a:t>CaesarJ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97D7FB3-8812-5554-3EFB-F894A1046972}"/>
              </a:ext>
            </a:extLst>
          </p:cNvPr>
          <p:cNvSpPr txBox="1"/>
          <p:nvPr/>
        </p:nvSpPr>
        <p:spPr>
          <a:xfrm>
            <a:off x="741605" y="1995604"/>
            <a:ext cx="4562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Symmetrically </a:t>
            </a:r>
            <a:endParaRPr lang="sk-SK" sz="3600" b="1" dirty="0"/>
          </a:p>
          <a:p>
            <a:r>
              <a:rPr lang="sk-SK" sz="3600" b="1" dirty="0"/>
              <a:t>	</a:t>
            </a:r>
            <a:r>
              <a:rPr lang="en-US" sz="3600" b="1" dirty="0"/>
              <a:t>using Composition</a:t>
            </a:r>
            <a:endParaRPr lang="sk-SK" sz="3600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814B46B-4AF4-77D7-E930-CE7F1B28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36" y="5290270"/>
            <a:ext cx="3121415" cy="138041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GeneralEgg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Egg</a:t>
            </a:r>
            <a:r>
              <a:rPr lang="sk-SK" dirty="0"/>
              <a:t> { } </a:t>
            </a:r>
          </a:p>
          <a:p>
            <a:pPr marL="0" indent="0">
              <a:buNone/>
            </a:pPr>
            <a:r>
              <a:rPr lang="sk-SK" dirty="0"/>
              <a:t>} 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05866C2-5E91-F6EB-B7AE-33939B57F43F}"/>
              </a:ext>
            </a:extLst>
          </p:cNvPr>
          <p:cNvSpPr txBox="1">
            <a:spLocks/>
          </p:cNvSpPr>
          <p:nvPr/>
        </p:nvSpPr>
        <p:spPr>
          <a:xfrm>
            <a:off x="5120828" y="283389"/>
            <a:ext cx="6896965" cy="65746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UncompromisedNest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GeneralEgg</a:t>
            </a:r>
            <a:r>
              <a:rPr lang="sk-SK" dirty="0"/>
              <a:t> {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Egg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exec</a:t>
            </a:r>
            <a:r>
              <a:rPr lang="sk-SK" b="1" dirty="0">
                <a:solidFill>
                  <a:srgbClr val="FF0000"/>
                </a:solidFill>
              </a:rPr>
              <a:t>() </a:t>
            </a:r>
            <a:r>
              <a:rPr lang="sk-SK" dirty="0"/>
              <a:t>{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dirty="0" err="1"/>
              <a:t>System.out.println</a:t>
            </a:r>
            <a:r>
              <a:rPr lang="sk-SK" dirty="0"/>
              <a:t>(”a </a:t>
            </a:r>
            <a:r>
              <a:rPr lang="sk-SK" dirty="0" err="1"/>
              <a:t>real</a:t>
            </a:r>
            <a:r>
              <a:rPr lang="sk-SK" dirty="0"/>
              <a:t> </a:t>
            </a:r>
            <a:r>
              <a:rPr lang="sk-SK" dirty="0" err="1"/>
              <a:t>egg</a:t>
            </a:r>
            <a:r>
              <a:rPr lang="sk-SK" dirty="0"/>
              <a:t>.”);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dirty="0"/>
              <a:t> </a:t>
            </a:r>
            <a:r>
              <a:rPr lang="sk-SK" dirty="0" err="1"/>
              <a:t>Nest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Nest</a:t>
            </a:r>
            <a:r>
              <a:rPr lang="sk-SK" dirty="0"/>
              <a:t>() { 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exec</a:t>
            </a:r>
            <a:r>
              <a:rPr lang="sk-SK" b="1" dirty="0">
                <a:solidFill>
                  <a:srgbClr val="00B0F0"/>
                </a:solidFill>
              </a:rPr>
              <a:t>() </a:t>
            </a:r>
            <a:r>
              <a:rPr lang="sk-SK" dirty="0"/>
              <a:t>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dirty="0" err="1"/>
              <a:t>System.out.print</a:t>
            </a:r>
            <a:r>
              <a:rPr lang="sk-SK" dirty="0"/>
              <a:t>(”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nest</a:t>
            </a:r>
            <a:r>
              <a:rPr lang="sk-SK" dirty="0"/>
              <a:t> </a:t>
            </a:r>
            <a:r>
              <a:rPr lang="sk-SK" dirty="0" err="1"/>
              <a:t>contains</a:t>
            </a:r>
            <a:r>
              <a:rPr lang="sk-SK" dirty="0"/>
              <a:t> ”);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Egg</a:t>
            </a:r>
            <a:r>
              <a:rPr lang="sk-SK" dirty="0"/>
              <a:t>()</a:t>
            </a:r>
            <a:r>
              <a:rPr lang="sk-SK" b="1" dirty="0">
                <a:solidFill>
                  <a:srgbClr val="FF0000"/>
                </a:solidFill>
              </a:rPr>
              <a:t>.</a:t>
            </a:r>
            <a:r>
              <a:rPr lang="sk-SK" b="1" dirty="0" err="1">
                <a:solidFill>
                  <a:srgbClr val="FF0000"/>
                </a:solidFill>
              </a:rPr>
              <a:t>exec</a:t>
            </a:r>
            <a:r>
              <a:rPr lang="sk-SK" b="1" dirty="0">
                <a:solidFill>
                  <a:srgbClr val="FF0000"/>
                </a:solidFill>
              </a:rPr>
              <a:t>();</a:t>
            </a:r>
            <a:r>
              <a:rPr lang="sk-SK" dirty="0"/>
              <a:t>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}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 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app</a:t>
            </a:r>
            <a:r>
              <a:rPr lang="sk-SK" dirty="0"/>
              <a:t>()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Nest</a:t>
            </a:r>
            <a:r>
              <a:rPr lang="sk-SK" dirty="0"/>
              <a:t>().</a:t>
            </a:r>
            <a:r>
              <a:rPr lang="sk-SK" b="1" dirty="0" err="1">
                <a:solidFill>
                  <a:srgbClr val="00B0F0"/>
                </a:solidFill>
              </a:rPr>
              <a:t>exec</a:t>
            </a:r>
            <a:r>
              <a:rPr lang="sk-SK" b="1" dirty="0">
                <a:solidFill>
                  <a:srgbClr val="00B0F0"/>
                </a:solidFill>
              </a:rPr>
              <a:t>();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2A2E67BA-36AF-27B6-7CB8-664AF678FCFE}"/>
              </a:ext>
            </a:extLst>
          </p:cNvPr>
          <p:cNvSpPr/>
          <p:nvPr/>
        </p:nvSpPr>
        <p:spPr>
          <a:xfrm rot="7356177">
            <a:off x="8560314" y="1626943"/>
            <a:ext cx="601417" cy="71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45B8F7B3-5828-4B09-C932-5B67CD6C7C9F}"/>
              </a:ext>
            </a:extLst>
          </p:cNvPr>
          <p:cNvSpPr/>
          <p:nvPr/>
        </p:nvSpPr>
        <p:spPr>
          <a:xfrm rot="7356177">
            <a:off x="8401633" y="4167499"/>
            <a:ext cx="601417" cy="71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B40F99C-30FD-F289-753E-695371CEDF94}"/>
              </a:ext>
            </a:extLst>
          </p:cNvPr>
          <p:cNvSpPr txBox="1"/>
          <p:nvPr/>
        </p:nvSpPr>
        <p:spPr>
          <a:xfrm>
            <a:off x="8398928" y="4833665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Overiden</a:t>
            </a:r>
            <a:r>
              <a:rPr lang="en-US" dirty="0"/>
              <a:t> method</a:t>
            </a:r>
          </a:p>
          <a:p>
            <a:r>
              <a:rPr lang="en-US" dirty="0"/>
              <a:t> during composition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ADCF4A4-B38E-500A-007F-19B2E961FAEE}"/>
              </a:ext>
            </a:extLst>
          </p:cNvPr>
          <p:cNvSpPr txBox="1"/>
          <p:nvPr/>
        </p:nvSpPr>
        <p:spPr>
          <a:xfrm>
            <a:off x="8448371" y="2360748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Overiden</a:t>
            </a:r>
            <a:r>
              <a:rPr lang="en-US" dirty="0"/>
              <a:t> method</a:t>
            </a:r>
          </a:p>
          <a:p>
            <a:r>
              <a:rPr lang="en-US" dirty="0"/>
              <a:t> during composition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0D690C7-8847-0389-DA1C-963098F014DA}"/>
              </a:ext>
            </a:extLst>
          </p:cNvPr>
          <p:cNvSpPr txBox="1"/>
          <p:nvPr/>
        </p:nvSpPr>
        <p:spPr>
          <a:xfrm>
            <a:off x="255638" y="3344978"/>
            <a:ext cx="5534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EMPTY </a:t>
            </a:r>
          </a:p>
          <a:p>
            <a:r>
              <a:rPr lang="en-US" sz="3600" b="1" u="sng" dirty="0"/>
              <a:t>IMPLEMENTATION OF </a:t>
            </a:r>
          </a:p>
          <a:p>
            <a:r>
              <a:rPr lang="en-US" sz="3600" b="1" u="sng" dirty="0"/>
              <a:t>GENERAL CAESAR CLASS:</a:t>
            </a:r>
            <a:endParaRPr lang="sk-SK" sz="3600" b="1" u="sng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B6249C1-1F71-EF7F-43B7-219318FA140C}"/>
              </a:ext>
            </a:extLst>
          </p:cNvPr>
          <p:cNvSpPr txBox="1"/>
          <p:nvPr/>
        </p:nvSpPr>
        <p:spPr>
          <a:xfrm>
            <a:off x="4412441" y="6393168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97067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E752F0-BC9B-29CB-BB5C-9EEFFAAF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89" y="2298557"/>
            <a:ext cx="5590471" cy="2871592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CuckoosEgg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GeneralEgg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Egg</a:t>
            </a:r>
            <a:r>
              <a:rPr lang="sk-SK" dirty="0"/>
              <a:t> { 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exec</a:t>
            </a:r>
            <a:r>
              <a:rPr lang="sk-SK" b="1" dirty="0">
                <a:solidFill>
                  <a:srgbClr val="FF0000"/>
                </a:solidFill>
              </a:rPr>
              <a:t>() </a:t>
            </a:r>
            <a:r>
              <a:rPr lang="sk-SK" dirty="0"/>
              <a:t>{ </a:t>
            </a:r>
          </a:p>
          <a:p>
            <a:pPr marL="0" indent="0">
              <a:buNone/>
            </a:pPr>
            <a:r>
              <a:rPr lang="sk-SK" dirty="0"/>
              <a:t>			</a:t>
            </a:r>
            <a:r>
              <a:rPr lang="sk-SK" dirty="0" err="1"/>
              <a:t>System.out.println</a:t>
            </a:r>
            <a:r>
              <a:rPr lang="sk-SK" dirty="0"/>
              <a:t>(”a </a:t>
            </a:r>
            <a:r>
              <a:rPr lang="sk-SK" dirty="0" err="1"/>
              <a:t>cuckoo’s</a:t>
            </a:r>
            <a:r>
              <a:rPr lang="sk-SK" dirty="0"/>
              <a:t> </a:t>
            </a:r>
            <a:r>
              <a:rPr lang="sk-SK" dirty="0" err="1"/>
              <a:t>egg</a:t>
            </a:r>
            <a:r>
              <a:rPr lang="sk-SK" dirty="0"/>
              <a:t>.”); </a:t>
            </a:r>
          </a:p>
          <a:p>
            <a:pPr marL="0" indent="0">
              <a:buNone/>
            </a:pPr>
            <a:r>
              <a:rPr lang="sk-SK" dirty="0"/>
              <a:t>		} </a:t>
            </a:r>
          </a:p>
          <a:p>
            <a:pPr marL="0" indent="0">
              <a:buNone/>
            </a:pPr>
            <a:r>
              <a:rPr lang="sk-SK" dirty="0"/>
              <a:t>	}; 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03307F0D-423E-3052-EA59-1C2F79EBAA79}"/>
              </a:ext>
            </a:extLst>
          </p:cNvPr>
          <p:cNvSpPr txBox="1">
            <a:spLocks/>
          </p:cNvSpPr>
          <p:nvPr/>
        </p:nvSpPr>
        <p:spPr>
          <a:xfrm>
            <a:off x="2990313" y="436077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Main</a:t>
            </a:r>
            <a:r>
              <a:rPr lang="sk-SK" dirty="0"/>
              <a:t>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main</a:t>
            </a:r>
            <a:r>
              <a:rPr lang="sk-SK" dirty="0"/>
              <a:t>(</a:t>
            </a:r>
            <a:r>
              <a:rPr lang="sk-SK" dirty="0" err="1"/>
              <a:t>String</a:t>
            </a:r>
            <a:r>
              <a:rPr lang="sk-SK" dirty="0"/>
              <a:t>[] s) {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</a:t>
            </a:r>
            <a:r>
              <a:rPr lang="sk-SK" dirty="0" err="1"/>
              <a:t>UncompromisedNest</a:t>
            </a:r>
            <a:r>
              <a:rPr lang="sk-SK" dirty="0"/>
              <a:t>().</a:t>
            </a:r>
            <a:r>
              <a:rPr lang="sk-SK" b="1" dirty="0" err="1">
                <a:solidFill>
                  <a:srgbClr val="00B0F0"/>
                </a:solidFill>
              </a:rPr>
              <a:t>app</a:t>
            </a:r>
            <a:r>
              <a:rPr lang="sk-SK" b="1" dirty="0">
                <a:solidFill>
                  <a:srgbClr val="00B0F0"/>
                </a:solidFill>
              </a:rPr>
              <a:t>();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</a:t>
            </a:r>
            <a:r>
              <a:rPr lang="sk-SK" dirty="0" err="1"/>
              <a:t>CuckoosNest</a:t>
            </a:r>
            <a:r>
              <a:rPr lang="sk-SK" dirty="0"/>
              <a:t>().</a:t>
            </a:r>
            <a:r>
              <a:rPr lang="sk-SK" b="1" dirty="0" err="1">
                <a:solidFill>
                  <a:srgbClr val="00B0F0"/>
                </a:solidFill>
              </a:rPr>
              <a:t>app</a:t>
            </a:r>
            <a:r>
              <a:rPr lang="sk-SK" b="1" dirty="0">
                <a:solidFill>
                  <a:srgbClr val="00B0F0"/>
                </a:solidFill>
              </a:rPr>
              <a:t>();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A3910BD-F4F4-AA76-399B-3547481B20D0}"/>
              </a:ext>
            </a:extLst>
          </p:cNvPr>
          <p:cNvSpPr txBox="1"/>
          <p:nvPr/>
        </p:nvSpPr>
        <p:spPr>
          <a:xfrm flipH="1">
            <a:off x="4924792" y="1002161"/>
            <a:ext cx="864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CuckoosNest</a:t>
            </a:r>
            <a:r>
              <a:rPr lang="sk-SK" dirty="0"/>
              <a:t> </a:t>
            </a:r>
            <a:endParaRPr lang="en-US" dirty="0"/>
          </a:p>
          <a:p>
            <a:r>
              <a:rPr lang="en-US" b="1" dirty="0"/>
              <a:t>			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CuckoosEgg</a:t>
            </a:r>
            <a:r>
              <a:rPr lang="sk-SK" dirty="0"/>
              <a:t> </a:t>
            </a:r>
            <a:r>
              <a:rPr lang="sk-SK" b="1" dirty="0"/>
              <a:t>&amp;</a:t>
            </a:r>
            <a:r>
              <a:rPr lang="sk-SK" dirty="0"/>
              <a:t> </a:t>
            </a:r>
            <a:r>
              <a:rPr lang="sk-SK" b="1" dirty="0" err="1">
                <a:solidFill>
                  <a:srgbClr val="7030A0"/>
                </a:solidFill>
              </a:rPr>
              <a:t>UncompromisedNest</a:t>
            </a:r>
            <a:r>
              <a:rPr lang="sk-SK" dirty="0"/>
              <a:t> { </a:t>
            </a:r>
            <a:r>
              <a:rPr lang="en-US" dirty="0"/>
              <a:t>}</a:t>
            </a:r>
            <a:endParaRPr lang="sk-SK" dirty="0"/>
          </a:p>
          <a:p>
            <a:endParaRPr lang="sk-SK" dirty="0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4E5A5ECB-385C-4D83-482C-FE43AC97481D}"/>
              </a:ext>
            </a:extLst>
          </p:cNvPr>
          <p:cNvSpPr/>
          <p:nvPr/>
        </p:nvSpPr>
        <p:spPr>
          <a:xfrm rot="8932715">
            <a:off x="7709310" y="1626906"/>
            <a:ext cx="601417" cy="5760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4CAB0D-6E7E-A320-05E8-98F14ED6FDBA}"/>
              </a:ext>
            </a:extLst>
          </p:cNvPr>
          <p:cNvSpPr txBox="1"/>
          <p:nvPr/>
        </p:nvSpPr>
        <p:spPr>
          <a:xfrm>
            <a:off x="6002841" y="2261381"/>
            <a:ext cx="619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Overwrites </a:t>
            </a:r>
            <a:r>
              <a:rPr lang="en-US" b="1" dirty="0" err="1">
                <a:solidFill>
                  <a:srgbClr val="7030A0"/>
                </a:solidFill>
              </a:rPr>
              <a:t>UncompromisedNest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during composition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BD601B3-27C7-D0EC-42D8-E21C40C12EF1}"/>
              </a:ext>
            </a:extLst>
          </p:cNvPr>
          <p:cNvSpPr txBox="1"/>
          <p:nvPr/>
        </p:nvSpPr>
        <p:spPr>
          <a:xfrm>
            <a:off x="126580" y="1369970"/>
            <a:ext cx="627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Cuckoo’s Egg:</a:t>
            </a:r>
            <a:endParaRPr lang="sk-SK" sz="5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A84493D-3D04-04AF-64A6-EB62ED1AD086}"/>
              </a:ext>
            </a:extLst>
          </p:cNvPr>
          <p:cNvSpPr txBox="1"/>
          <p:nvPr/>
        </p:nvSpPr>
        <p:spPr>
          <a:xfrm>
            <a:off x="5913795" y="3598476"/>
            <a:ext cx="5923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Eggs instantiation:</a:t>
            </a:r>
            <a:endParaRPr lang="sk-SK" sz="54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69DF610-F788-1B9E-6C26-8667C389D853}"/>
              </a:ext>
            </a:extLst>
          </p:cNvPr>
          <p:cNvSpPr txBox="1"/>
          <p:nvPr/>
        </p:nvSpPr>
        <p:spPr>
          <a:xfrm>
            <a:off x="8540267" y="5427744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nest contains a real egg.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27D985D-2538-3751-2D78-924A6AA39198}"/>
              </a:ext>
            </a:extLst>
          </p:cNvPr>
          <p:cNvSpPr txBox="1"/>
          <p:nvPr/>
        </p:nvSpPr>
        <p:spPr>
          <a:xfrm>
            <a:off x="8022205" y="6179311"/>
            <a:ext cx="380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nest contains a cuckoo’s egg.</a:t>
            </a:r>
            <a:endParaRPr lang="sk-SK" b="1" dirty="0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866BB1C1-0317-F267-E2AA-B75308EE067A}"/>
              </a:ext>
            </a:extLst>
          </p:cNvPr>
          <p:cNvSpPr/>
          <p:nvPr/>
        </p:nvSpPr>
        <p:spPr>
          <a:xfrm rot="17643603">
            <a:off x="7098737" y="5456031"/>
            <a:ext cx="601417" cy="13078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789DD283-7195-F38F-F89D-09EF7777B5BD}"/>
              </a:ext>
            </a:extLst>
          </p:cNvPr>
          <p:cNvSpPr/>
          <p:nvPr/>
        </p:nvSpPr>
        <p:spPr>
          <a:xfrm rot="16811618">
            <a:off x="7748844" y="5000582"/>
            <a:ext cx="601417" cy="10112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DE5D008-001B-01B0-FC2A-BAF5DC8AF7CD}"/>
              </a:ext>
            </a:extLst>
          </p:cNvPr>
          <p:cNvSpPr txBox="1"/>
          <p:nvPr/>
        </p:nvSpPr>
        <p:spPr>
          <a:xfrm>
            <a:off x="2864190" y="70515"/>
            <a:ext cx="864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Composition Mechanism:</a:t>
            </a:r>
            <a:endParaRPr lang="sk-SK" sz="5400" dirty="0"/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E2AA0094-BC21-6D6D-2545-3D35AE31A0E2}"/>
              </a:ext>
            </a:extLst>
          </p:cNvPr>
          <p:cNvSpPr/>
          <p:nvPr/>
        </p:nvSpPr>
        <p:spPr>
          <a:xfrm rot="4663747">
            <a:off x="4547013" y="1774180"/>
            <a:ext cx="601417" cy="25826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C7E573C-FD22-74E6-F546-8E38ED4D9B83}"/>
              </a:ext>
            </a:extLst>
          </p:cNvPr>
          <p:cNvSpPr txBox="1"/>
          <p:nvPr/>
        </p:nvSpPr>
        <p:spPr>
          <a:xfrm>
            <a:off x="5948680" y="3005149"/>
            <a:ext cx="560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PRECEDENCE TO THIS METHOD during </a:t>
            </a:r>
            <a:r>
              <a:rPr lang="en-US" sz="2000" dirty="0" err="1"/>
              <a:t>overiding</a:t>
            </a:r>
            <a:endParaRPr lang="sk-SK" sz="20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A3DEEDA-D08F-1CBA-8232-21A2B6152249}"/>
              </a:ext>
            </a:extLst>
          </p:cNvPr>
          <p:cNvSpPr txBox="1"/>
          <p:nvPr/>
        </p:nvSpPr>
        <p:spPr>
          <a:xfrm>
            <a:off x="290169" y="6363977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01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226CED-8A44-DC47-6FB4-1F9CB9AC3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983" y="2125908"/>
            <a:ext cx="6527402" cy="453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ObserverProtocol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Subject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addObserver</a:t>
            </a:r>
            <a:r>
              <a:rPr lang="sk-SK" dirty="0"/>
              <a:t>(</a:t>
            </a:r>
            <a:r>
              <a:rPr lang="sk-SK" dirty="0" err="1"/>
              <a:t>Observer</a:t>
            </a:r>
            <a:r>
              <a:rPr lang="sk-SK" dirty="0"/>
              <a:t> o);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removeObserver</a:t>
            </a:r>
            <a:r>
              <a:rPr lang="sk-SK" dirty="0"/>
              <a:t>(</a:t>
            </a:r>
            <a:r>
              <a:rPr lang="sk-SK" dirty="0" err="1"/>
              <a:t>Observer</a:t>
            </a:r>
            <a:r>
              <a:rPr lang="sk-SK" dirty="0"/>
              <a:t> o);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changed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String</a:t>
            </a:r>
            <a:r>
              <a:rPr lang="sk-SK" b="1" dirty="0"/>
              <a:t> </a:t>
            </a:r>
            <a:r>
              <a:rPr lang="sk-SK" dirty="0" err="1"/>
              <a:t>getState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Observer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notify</a:t>
            </a:r>
            <a:r>
              <a:rPr lang="sk-SK" dirty="0"/>
              <a:t>(</a:t>
            </a:r>
            <a:r>
              <a:rPr lang="sk-SK" dirty="0" err="1"/>
              <a:t>Subject</a:t>
            </a:r>
            <a:r>
              <a:rPr lang="sk-SK" dirty="0"/>
              <a:t> s);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312543-1800-FD39-1426-2979DA4232E0}"/>
              </a:ext>
            </a:extLst>
          </p:cNvPr>
          <p:cNvSpPr txBox="1">
            <a:spLocks/>
          </p:cNvSpPr>
          <p:nvPr/>
        </p:nvSpPr>
        <p:spPr>
          <a:xfrm>
            <a:off x="399072" y="43841"/>
            <a:ext cx="81291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Abstract</a:t>
            </a:r>
          </a:p>
          <a:p>
            <a:r>
              <a:rPr lang="en-US" sz="6000" b="1" dirty="0"/>
              <a:t>Observer </a:t>
            </a:r>
          </a:p>
          <a:p>
            <a:r>
              <a:rPr lang="en-US" sz="6000" b="1" dirty="0"/>
              <a:t>Pattern</a:t>
            </a:r>
          </a:p>
          <a:p>
            <a:r>
              <a:rPr lang="en-US" sz="6000" b="1" dirty="0"/>
              <a:t>in </a:t>
            </a:r>
            <a:r>
              <a:rPr lang="en-US" sz="6000" b="1" dirty="0" err="1"/>
              <a:t>CaesarJ</a:t>
            </a:r>
            <a:endParaRPr lang="sk-SK" sz="6000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6707D33-9F11-C66F-B16A-510EBEBC10C9}"/>
              </a:ext>
            </a:extLst>
          </p:cNvPr>
          <p:cNvSpPr txBox="1"/>
          <p:nvPr/>
        </p:nvSpPr>
        <p:spPr>
          <a:xfrm>
            <a:off x="1116114" y="3833058"/>
            <a:ext cx="428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/>
              <a:t>Declaring</a:t>
            </a:r>
            <a:r>
              <a:rPr lang="sk-SK" sz="2400" b="1" dirty="0"/>
              <a:t> </a:t>
            </a:r>
            <a:r>
              <a:rPr lang="sk-SK" sz="2400" b="1" dirty="0" err="1"/>
              <a:t>Subject</a:t>
            </a:r>
            <a:r>
              <a:rPr lang="sk-SK" sz="2400" b="1" dirty="0"/>
              <a:t> and </a:t>
            </a:r>
            <a:r>
              <a:rPr lang="sk-SK" sz="2400" b="1" dirty="0" err="1"/>
              <a:t>Observer</a:t>
            </a:r>
            <a:r>
              <a:rPr lang="sk-SK" sz="2400" b="1" dirty="0"/>
              <a:t> </a:t>
            </a:r>
            <a:r>
              <a:rPr lang="sk-SK" sz="2400" b="1" dirty="0" err="1"/>
              <a:t>roles</a:t>
            </a:r>
            <a:endParaRPr lang="sk-SK" sz="2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E4C3EEB-2006-B979-64CA-53067F34D8C8}"/>
              </a:ext>
            </a:extLst>
          </p:cNvPr>
          <p:cNvSpPr txBox="1"/>
          <p:nvPr/>
        </p:nvSpPr>
        <p:spPr>
          <a:xfrm>
            <a:off x="1423763" y="4664055"/>
            <a:ext cx="36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supported</a:t>
            </a:r>
            <a:r>
              <a:rPr lang="sk-SK" dirty="0"/>
              <a:t> </a:t>
            </a:r>
            <a:r>
              <a:rPr lang="sk-SK" dirty="0" err="1"/>
              <a:t>methods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ECACD6B-0786-59B3-D5BE-A567AC7DCBBE}"/>
              </a:ext>
            </a:extLst>
          </p:cNvPr>
          <p:cNvSpPr txBox="1"/>
          <p:nvPr/>
        </p:nvSpPr>
        <p:spPr>
          <a:xfrm>
            <a:off x="4463639" y="270024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5939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4ACD14-96CA-FDB2-1B0D-C595C02B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796" y="804450"/>
            <a:ext cx="8719406" cy="684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ObserverProtocolImpl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ObserverProtocol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Subject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private</a:t>
            </a:r>
            <a:r>
              <a:rPr lang="sk-SK" dirty="0"/>
              <a:t> List </a:t>
            </a:r>
            <a:r>
              <a:rPr lang="sk-SK" dirty="0" err="1"/>
              <a:t>observers</a:t>
            </a:r>
            <a:r>
              <a:rPr lang="sk-SK" dirty="0"/>
              <a:t> = 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LinkedList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addObserver</a:t>
            </a:r>
            <a:r>
              <a:rPr lang="sk-SK" dirty="0"/>
              <a:t>(</a:t>
            </a:r>
            <a:r>
              <a:rPr lang="sk-SK" dirty="0" err="1"/>
              <a:t>Observer</a:t>
            </a:r>
            <a:r>
              <a:rPr lang="sk-SK" dirty="0"/>
              <a:t> o)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dirty="0" err="1"/>
              <a:t>observers.add</a:t>
            </a:r>
            <a:r>
              <a:rPr lang="sk-SK" dirty="0"/>
              <a:t>(o);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removeObserver</a:t>
            </a:r>
            <a:r>
              <a:rPr lang="sk-SK" dirty="0"/>
              <a:t>(</a:t>
            </a:r>
            <a:r>
              <a:rPr lang="sk-SK" dirty="0" err="1"/>
              <a:t>Observer</a:t>
            </a:r>
            <a:r>
              <a:rPr lang="sk-SK" dirty="0"/>
              <a:t> o)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dirty="0" err="1"/>
              <a:t>observers.remove</a:t>
            </a:r>
            <a:r>
              <a:rPr lang="sk-SK" dirty="0"/>
              <a:t>(o);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changed</a:t>
            </a:r>
            <a:r>
              <a:rPr lang="sk-SK" dirty="0"/>
              <a:t>()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dirty="0" err="1"/>
              <a:t>Iterator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= </a:t>
            </a:r>
            <a:r>
              <a:rPr lang="sk-SK" dirty="0" err="1"/>
              <a:t>observers.iterator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b="1" dirty="0" err="1"/>
              <a:t>while</a:t>
            </a:r>
            <a:r>
              <a:rPr lang="sk-SK" dirty="0"/>
              <a:t> (</a:t>
            </a:r>
            <a:r>
              <a:rPr lang="sk-SK" dirty="0" err="1"/>
              <a:t>it.hasNext</a:t>
            </a:r>
            <a:r>
              <a:rPr lang="sk-SK" dirty="0"/>
              <a:t>()) { ((</a:t>
            </a:r>
            <a:r>
              <a:rPr lang="sk-SK" dirty="0" err="1"/>
              <a:t>Observer</a:t>
            </a:r>
            <a:r>
              <a:rPr lang="sk-SK" dirty="0"/>
              <a:t>) </a:t>
            </a:r>
            <a:r>
              <a:rPr lang="sk-SK" dirty="0" err="1"/>
              <a:t>it.next</a:t>
            </a:r>
            <a:r>
              <a:rPr lang="sk-SK" dirty="0"/>
              <a:t>()).</a:t>
            </a:r>
            <a:r>
              <a:rPr lang="sk-SK" dirty="0" err="1">
                <a:solidFill>
                  <a:srgbClr val="FF0000"/>
                </a:solidFill>
              </a:rPr>
              <a:t>notify</a:t>
            </a:r>
            <a:r>
              <a:rPr lang="sk-SK" dirty="0">
                <a:solidFill>
                  <a:srgbClr val="FF0000"/>
                </a:solidFill>
              </a:rPr>
              <a:t>(</a:t>
            </a:r>
            <a:r>
              <a:rPr lang="sk-SK" dirty="0" err="1">
                <a:solidFill>
                  <a:srgbClr val="FF0000"/>
                </a:solidFill>
              </a:rPr>
              <a:t>this</a:t>
            </a:r>
            <a:r>
              <a:rPr lang="sk-SK" dirty="0">
                <a:solidFill>
                  <a:srgbClr val="FF0000"/>
                </a:solidFill>
              </a:rPr>
              <a:t>); 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572AF31-4DB1-76A2-2C04-1BACC9D9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1" y="197489"/>
            <a:ext cx="8129135" cy="1320800"/>
          </a:xfrm>
        </p:spPr>
        <p:txBody>
          <a:bodyPr>
            <a:noAutofit/>
          </a:bodyPr>
          <a:lstStyle/>
          <a:p>
            <a:r>
              <a:rPr lang="en-US" sz="6000" b="1" dirty="0"/>
              <a:t>Observer </a:t>
            </a:r>
            <a:br>
              <a:rPr lang="en-US" sz="6000" b="1" dirty="0"/>
            </a:br>
            <a:r>
              <a:rPr lang="en-US" sz="6000" b="1" dirty="0"/>
              <a:t>in </a:t>
            </a:r>
            <a:r>
              <a:rPr lang="en-US" sz="6000" b="1" dirty="0" err="1"/>
              <a:t>CaesarJ</a:t>
            </a:r>
            <a:endParaRPr lang="sk-SK" sz="6000" b="1" dirty="0"/>
          </a:p>
        </p:txBody>
      </p:sp>
      <p:sp>
        <p:nvSpPr>
          <p:cNvPr id="2" name="Šípka: nadol 1">
            <a:extLst>
              <a:ext uri="{FF2B5EF4-FFF2-40B4-BE49-F238E27FC236}">
                <a16:creationId xmlns:a16="http://schemas.microsoft.com/office/drawing/2014/main" id="{F95582F0-E487-C023-0F0B-A7C3DED9FFB5}"/>
              </a:ext>
            </a:extLst>
          </p:cNvPr>
          <p:cNvSpPr/>
          <p:nvPr/>
        </p:nvSpPr>
        <p:spPr>
          <a:xfrm rot="15161065">
            <a:off x="4246618" y="3112781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23762E8C-92CE-0BFA-E6CD-B88142B79637}"/>
              </a:ext>
            </a:extLst>
          </p:cNvPr>
          <p:cNvSpPr/>
          <p:nvPr/>
        </p:nvSpPr>
        <p:spPr>
          <a:xfrm rot="15161065">
            <a:off x="4246618" y="4357552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075DAB59-D6B3-708B-CFB2-AB8BC49105A6}"/>
              </a:ext>
            </a:extLst>
          </p:cNvPr>
          <p:cNvSpPr/>
          <p:nvPr/>
        </p:nvSpPr>
        <p:spPr>
          <a:xfrm rot="15161065">
            <a:off x="4246618" y="1916097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989BF2-D7D4-789B-1BE8-D1F6DBE97E8A}"/>
              </a:ext>
            </a:extLst>
          </p:cNvPr>
          <p:cNvSpPr txBox="1"/>
          <p:nvPr/>
        </p:nvSpPr>
        <p:spPr>
          <a:xfrm>
            <a:off x="37482" y="3158499"/>
            <a:ext cx="167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Implementing</a:t>
            </a:r>
            <a:r>
              <a:rPr lang="sk-SK" b="1" dirty="0"/>
              <a:t> </a:t>
            </a:r>
            <a:r>
              <a:rPr lang="sk-SK" b="1" dirty="0" err="1"/>
              <a:t>abstract</a:t>
            </a:r>
            <a:r>
              <a:rPr lang="sk-SK" b="1" dirty="0"/>
              <a:t> </a:t>
            </a:r>
          </a:p>
          <a:p>
            <a:r>
              <a:rPr lang="sk-SK" b="1" dirty="0" err="1"/>
              <a:t>subject</a:t>
            </a:r>
            <a:r>
              <a:rPr lang="sk-SK" b="1" dirty="0"/>
              <a:t> role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7DE31B8-4193-E57B-1809-D1A8F5D6FA9D}"/>
              </a:ext>
            </a:extLst>
          </p:cNvPr>
          <p:cNvSpPr txBox="1"/>
          <p:nvPr/>
        </p:nvSpPr>
        <p:spPr>
          <a:xfrm>
            <a:off x="2297579" y="3337523"/>
            <a:ext cx="15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Removing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observer</a:t>
            </a:r>
            <a:endParaRPr lang="sk-SK" sz="2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841EECE-4703-606B-A152-E207C929ACF7}"/>
              </a:ext>
            </a:extLst>
          </p:cNvPr>
          <p:cNvSpPr txBox="1"/>
          <p:nvPr/>
        </p:nvSpPr>
        <p:spPr>
          <a:xfrm>
            <a:off x="1661372" y="2314507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 err="1"/>
              <a:t>Adding</a:t>
            </a:r>
            <a:r>
              <a:rPr lang="sk-SK" sz="2400" i="1" dirty="0"/>
              <a:t> </a:t>
            </a:r>
            <a:r>
              <a:rPr lang="sk-SK" sz="2400" i="1" dirty="0" err="1"/>
              <a:t>observer</a:t>
            </a:r>
            <a:endParaRPr lang="sk-SK" sz="2400" i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FE1D696-06D3-F5C3-01B4-F379B6A91C23}"/>
              </a:ext>
            </a:extLst>
          </p:cNvPr>
          <p:cNvSpPr txBox="1"/>
          <p:nvPr/>
        </p:nvSpPr>
        <p:spPr>
          <a:xfrm>
            <a:off x="1710264" y="4558397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Notifying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observers</a:t>
            </a:r>
            <a:r>
              <a:rPr lang="sk-SK" sz="2400" dirty="0"/>
              <a:t> </a:t>
            </a:r>
            <a:r>
              <a:rPr lang="sk-SK" sz="2400" dirty="0" err="1"/>
              <a:t>when</a:t>
            </a:r>
            <a:endParaRPr lang="sk-SK" sz="2400" dirty="0"/>
          </a:p>
          <a:p>
            <a:r>
              <a:rPr lang="sk-SK" sz="2400" dirty="0"/>
              <a:t> state </a:t>
            </a:r>
            <a:r>
              <a:rPr lang="sk-SK" sz="2400" dirty="0" err="1"/>
              <a:t>changes</a:t>
            </a:r>
            <a:endParaRPr lang="sk-SK" sz="2400" dirty="0"/>
          </a:p>
        </p:txBody>
      </p:sp>
      <p:sp>
        <p:nvSpPr>
          <p:cNvPr id="11" name="Šípka: nadol 10">
            <a:extLst>
              <a:ext uri="{FF2B5EF4-FFF2-40B4-BE49-F238E27FC236}">
                <a16:creationId xmlns:a16="http://schemas.microsoft.com/office/drawing/2014/main" id="{04A9A316-D763-CCAF-0A4D-3347DA00CB19}"/>
              </a:ext>
            </a:extLst>
          </p:cNvPr>
          <p:cNvSpPr/>
          <p:nvPr/>
        </p:nvSpPr>
        <p:spPr>
          <a:xfrm rot="7142618">
            <a:off x="9534689" y="1720796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4686CF5-06E1-F792-4478-2C13480F2F62}"/>
              </a:ext>
            </a:extLst>
          </p:cNvPr>
          <p:cNvSpPr txBox="1"/>
          <p:nvPr/>
        </p:nvSpPr>
        <p:spPr>
          <a:xfrm>
            <a:off x="10311190" y="2351728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/>
              <a:t>List of </a:t>
            </a:r>
          </a:p>
          <a:p>
            <a:r>
              <a:rPr lang="sk-SK" sz="2400" b="1" i="1" dirty="0" err="1"/>
              <a:t>observers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867599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5B4653-4364-B946-7934-831ACC9E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801"/>
            <a:ext cx="8263102" cy="699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ColorObserver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ObserverProtocol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PointSubject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>
                <a:solidFill>
                  <a:srgbClr val="FF0000"/>
                </a:solidFill>
              </a:rPr>
              <a:t>Subject</a:t>
            </a:r>
            <a:r>
              <a:rPr lang="sk-SK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wraps</a:t>
            </a:r>
            <a:r>
              <a:rPr lang="sk-SK" b="1" dirty="0">
                <a:solidFill>
                  <a:srgbClr val="FFC000"/>
                </a:solidFill>
              </a:rPr>
              <a:t> Point </a:t>
            </a:r>
            <a:r>
              <a:rPr lang="sk-SK" dirty="0"/>
              <a:t>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String</a:t>
            </a:r>
            <a:r>
              <a:rPr lang="sk-SK" dirty="0"/>
              <a:t> </a:t>
            </a:r>
            <a:r>
              <a:rPr lang="sk-SK" dirty="0" err="1"/>
              <a:t>getState</a:t>
            </a:r>
            <a:r>
              <a:rPr lang="sk-SK" dirty="0"/>
              <a:t>()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b="1" dirty="0" err="1"/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C000"/>
                </a:solidFill>
              </a:rPr>
              <a:t>”Point </a:t>
            </a:r>
            <a:r>
              <a:rPr lang="sk-SK" b="1" dirty="0" err="1">
                <a:solidFill>
                  <a:srgbClr val="FFC000"/>
                </a:solidFill>
              </a:rPr>
              <a:t>colored</a:t>
            </a:r>
            <a:r>
              <a:rPr lang="sk-SK" b="1" dirty="0">
                <a:solidFill>
                  <a:srgbClr val="FFC000"/>
                </a:solidFill>
              </a:rPr>
              <a:t> ” + </a:t>
            </a:r>
            <a:r>
              <a:rPr lang="sk-SK" b="1" dirty="0" err="1">
                <a:solidFill>
                  <a:srgbClr val="FFC000"/>
                </a:solidFill>
              </a:rPr>
              <a:t>wrappee.getColor</a:t>
            </a:r>
            <a:r>
              <a:rPr lang="sk-SK" b="1" dirty="0">
                <a:solidFill>
                  <a:srgbClr val="FFC000"/>
                </a:solidFill>
              </a:rPr>
              <a:t>(); 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LineSubject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>
                <a:solidFill>
                  <a:srgbClr val="FF0000"/>
                </a:solidFill>
              </a:rPr>
              <a:t>Subject</a:t>
            </a:r>
            <a:r>
              <a:rPr lang="sk-SK" dirty="0"/>
              <a:t> </a:t>
            </a:r>
            <a:r>
              <a:rPr lang="sk-SK" b="1" dirty="0" err="1"/>
              <a:t>wraps</a:t>
            </a:r>
            <a:r>
              <a:rPr lang="sk-SK" b="1" dirty="0"/>
              <a:t> </a:t>
            </a:r>
            <a:r>
              <a:rPr lang="sk-SK" b="1" dirty="0" err="1">
                <a:solidFill>
                  <a:srgbClr val="00B0F0"/>
                </a:solidFill>
              </a:rPr>
              <a:t>Line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String</a:t>
            </a:r>
            <a:r>
              <a:rPr lang="sk-SK" dirty="0"/>
              <a:t> </a:t>
            </a:r>
            <a:r>
              <a:rPr lang="sk-SK" dirty="0" err="1"/>
              <a:t>getState</a:t>
            </a:r>
            <a:r>
              <a:rPr lang="sk-SK" dirty="0"/>
              <a:t>()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b="1" dirty="0" err="1"/>
              <a:t>return</a:t>
            </a:r>
            <a:r>
              <a:rPr lang="sk-SK" dirty="0"/>
              <a:t> </a:t>
            </a:r>
            <a:r>
              <a:rPr lang="sk-SK" b="1" i="1" dirty="0">
                <a:solidFill>
                  <a:srgbClr val="00B0F0"/>
                </a:solidFill>
              </a:rPr>
              <a:t>”</a:t>
            </a:r>
            <a:r>
              <a:rPr lang="sk-SK" b="1" i="1" dirty="0" err="1">
                <a:solidFill>
                  <a:srgbClr val="00B0F0"/>
                </a:solidFill>
              </a:rPr>
              <a:t>Line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colored</a:t>
            </a:r>
            <a:r>
              <a:rPr lang="sk-SK" b="1" i="1" dirty="0">
                <a:solidFill>
                  <a:srgbClr val="00B0F0"/>
                </a:solidFill>
              </a:rPr>
              <a:t> ” + </a:t>
            </a:r>
            <a:r>
              <a:rPr lang="sk-SK" b="1" i="1" dirty="0" err="1">
                <a:solidFill>
                  <a:srgbClr val="00B0F0"/>
                </a:solidFill>
              </a:rPr>
              <a:t>wrappee.getColor</a:t>
            </a:r>
            <a:r>
              <a:rPr lang="sk-SK" b="1" i="1" dirty="0">
                <a:solidFill>
                  <a:srgbClr val="00B0F0"/>
                </a:solidFill>
              </a:rPr>
              <a:t>(); </a:t>
            </a:r>
            <a:endParaRPr lang="en-US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ScreenObserver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>
                <a:solidFill>
                  <a:srgbClr val="FF0000"/>
                </a:solidFill>
              </a:rPr>
              <a:t>Observer</a:t>
            </a:r>
            <a:r>
              <a:rPr lang="sk-SK" dirty="0"/>
              <a:t> </a:t>
            </a:r>
            <a:r>
              <a:rPr lang="sk-SK" b="1" dirty="0" err="1"/>
              <a:t>wraps</a:t>
            </a:r>
            <a:r>
              <a:rPr lang="sk-SK" dirty="0"/>
              <a:t> </a:t>
            </a:r>
            <a:r>
              <a:rPr lang="sk-SK" b="1" dirty="0" err="1">
                <a:solidFill>
                  <a:srgbClr val="7030A0"/>
                </a:solidFill>
              </a:rPr>
              <a:t>Screen</a:t>
            </a:r>
            <a:r>
              <a:rPr lang="sk-SK" dirty="0"/>
              <a:t>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b="1" dirty="0" err="1"/>
              <a:t>void</a:t>
            </a:r>
            <a:r>
              <a:rPr lang="sk-SK" dirty="0"/>
              <a:t> </a:t>
            </a:r>
            <a:r>
              <a:rPr lang="sk-SK" dirty="0" err="1"/>
              <a:t>notify</a:t>
            </a:r>
            <a:r>
              <a:rPr lang="sk-SK" dirty="0"/>
              <a:t>(</a:t>
            </a:r>
            <a:r>
              <a:rPr lang="sk-SK" dirty="0" err="1"/>
              <a:t>Subject</a:t>
            </a:r>
            <a:r>
              <a:rPr lang="sk-SK" dirty="0"/>
              <a:t> s)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sk-SK" dirty="0" err="1"/>
              <a:t>wrappee.display</a:t>
            </a:r>
            <a:r>
              <a:rPr lang="sk-SK" dirty="0"/>
              <a:t>(”</a:t>
            </a:r>
            <a:r>
              <a:rPr lang="sk-SK" dirty="0" err="1"/>
              <a:t>Color</a:t>
            </a:r>
            <a:r>
              <a:rPr lang="sk-SK" dirty="0"/>
              <a:t> </a:t>
            </a:r>
            <a:r>
              <a:rPr lang="sk-SK" dirty="0" err="1"/>
              <a:t>changed</a:t>
            </a:r>
            <a:r>
              <a:rPr lang="sk-SK" dirty="0"/>
              <a:t>: ” + </a:t>
            </a:r>
            <a:r>
              <a:rPr lang="sk-SK" dirty="0" err="1"/>
              <a:t>s.getState</a:t>
            </a:r>
            <a:r>
              <a:rPr lang="sk-SK" dirty="0"/>
              <a:t>());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7766F5F-7A15-8163-2D0C-22463812BE6F}"/>
              </a:ext>
            </a:extLst>
          </p:cNvPr>
          <p:cNvSpPr txBox="1">
            <a:spLocks/>
          </p:cNvSpPr>
          <p:nvPr/>
        </p:nvSpPr>
        <p:spPr>
          <a:xfrm>
            <a:off x="7687787" y="18156"/>
            <a:ext cx="8263102" cy="1221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b="1" dirty="0" err="1"/>
              <a:t>Specializing</a:t>
            </a:r>
            <a:endParaRPr lang="sk-SK" sz="6000" b="1" dirty="0"/>
          </a:p>
          <a:p>
            <a:r>
              <a:rPr lang="sk-SK" sz="6000" b="1" dirty="0" err="1"/>
              <a:t>Observer</a:t>
            </a:r>
            <a:endParaRPr lang="sk-SK" sz="6000" b="1" dirty="0"/>
          </a:p>
          <a:p>
            <a:r>
              <a:rPr lang="en-US" sz="6000" b="1" dirty="0"/>
              <a:t>in </a:t>
            </a:r>
            <a:r>
              <a:rPr lang="en-US" sz="6000" b="1" dirty="0" err="1"/>
              <a:t>CaesarJ</a:t>
            </a:r>
            <a:endParaRPr lang="sk-SK" sz="6000" b="1" dirty="0"/>
          </a:p>
        </p:txBody>
      </p:sp>
      <p:sp>
        <p:nvSpPr>
          <p:cNvPr id="5" name="Šípka: nadol 4">
            <a:extLst>
              <a:ext uri="{FF2B5EF4-FFF2-40B4-BE49-F238E27FC236}">
                <a16:creationId xmlns:a16="http://schemas.microsoft.com/office/drawing/2014/main" id="{33B03518-84EB-D825-6CA6-881674EAF45B}"/>
              </a:ext>
            </a:extLst>
          </p:cNvPr>
          <p:cNvSpPr/>
          <p:nvPr/>
        </p:nvSpPr>
        <p:spPr>
          <a:xfrm rot="6210786">
            <a:off x="6482513" y="2586687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639E22A3-1372-2BB9-735C-C33D8121D736}"/>
              </a:ext>
            </a:extLst>
          </p:cNvPr>
          <p:cNvSpPr/>
          <p:nvPr/>
        </p:nvSpPr>
        <p:spPr>
          <a:xfrm rot="6210786">
            <a:off x="7236164" y="4586677"/>
            <a:ext cx="724156" cy="920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1F971B27-2DEC-DD6C-335E-2C426794A197}"/>
              </a:ext>
            </a:extLst>
          </p:cNvPr>
          <p:cNvSpPr/>
          <p:nvPr/>
        </p:nvSpPr>
        <p:spPr>
          <a:xfrm rot="8736680">
            <a:off x="6555640" y="904284"/>
            <a:ext cx="724156" cy="22066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1DCD833-3711-E4D9-B549-DB445C9BEB6F}"/>
              </a:ext>
            </a:extLst>
          </p:cNvPr>
          <p:cNvSpPr txBox="1"/>
          <p:nvPr/>
        </p:nvSpPr>
        <p:spPr>
          <a:xfrm>
            <a:off x="8130375" y="4758813"/>
            <a:ext cx="2690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Binding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Observer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sk-SK" sz="2400" b="1" dirty="0">
                <a:solidFill>
                  <a:srgbClr val="FF0000"/>
                </a:solidFill>
              </a:rPr>
              <a:t>Role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its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Implementation</a:t>
            </a:r>
            <a:endParaRPr lang="sk-SK" sz="2400" dirty="0"/>
          </a:p>
          <a:p>
            <a:r>
              <a:rPr lang="sk-SK" sz="2400" dirty="0"/>
              <a:t>on </a:t>
            </a:r>
            <a:r>
              <a:rPr lang="sk-SK" sz="2400" b="1" dirty="0" err="1">
                <a:solidFill>
                  <a:srgbClr val="7030A0"/>
                </a:solidFill>
              </a:rPr>
              <a:t>Screen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6CC4D97-BDE6-09B6-90D6-7066942F29BE}"/>
              </a:ext>
            </a:extLst>
          </p:cNvPr>
          <p:cNvSpPr txBox="1"/>
          <p:nvPr/>
        </p:nvSpPr>
        <p:spPr>
          <a:xfrm>
            <a:off x="7481107" y="3058605"/>
            <a:ext cx="568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/>
              <a:t>Binding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Subject</a:t>
            </a:r>
            <a:r>
              <a:rPr lang="sk-SK" sz="2400" b="1" dirty="0">
                <a:solidFill>
                  <a:srgbClr val="FF0000"/>
                </a:solidFill>
              </a:rPr>
              <a:t> Role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its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Implementation</a:t>
            </a:r>
            <a:endParaRPr lang="sk-SK" sz="2400" dirty="0"/>
          </a:p>
          <a:p>
            <a:r>
              <a:rPr lang="sk-SK" sz="2400" dirty="0"/>
              <a:t>on </a:t>
            </a:r>
            <a:r>
              <a:rPr lang="sk-SK" sz="2400" b="1" dirty="0" err="1">
                <a:solidFill>
                  <a:srgbClr val="00B0F0"/>
                </a:solidFill>
              </a:rPr>
              <a:t>Line</a:t>
            </a:r>
            <a:r>
              <a:rPr lang="sk-SK" sz="2400" dirty="0"/>
              <a:t> and </a:t>
            </a:r>
            <a:r>
              <a:rPr lang="sk-SK" sz="2400" b="1" dirty="0">
                <a:solidFill>
                  <a:srgbClr val="FFC000"/>
                </a:solidFill>
              </a:rPr>
              <a:t>Point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9CBD4F4-DBD8-BAD5-16E2-85F331F9BB5B}"/>
              </a:ext>
            </a:extLst>
          </p:cNvPr>
          <p:cNvSpPr txBox="1"/>
          <p:nvPr/>
        </p:nvSpPr>
        <p:spPr>
          <a:xfrm>
            <a:off x="1190604" y="6395533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5481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D6625F-DBB3-0B8D-3DA5-2A427564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76" y="11027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after</a:t>
            </a:r>
            <a:r>
              <a:rPr lang="sk-SK" dirty="0"/>
              <a:t>(Point p): (</a:t>
            </a:r>
            <a:r>
              <a:rPr lang="sk-SK" b="1" dirty="0" err="1"/>
              <a:t>call</a:t>
            </a:r>
            <a:r>
              <a:rPr lang="sk-SK" dirty="0"/>
              <a:t>(</a:t>
            </a:r>
            <a:r>
              <a:rPr lang="sk-SK" b="1" dirty="0" err="1"/>
              <a:t>void</a:t>
            </a:r>
            <a:r>
              <a:rPr lang="sk-SK" dirty="0"/>
              <a:t> </a:t>
            </a:r>
            <a:r>
              <a:rPr lang="sk-SK" dirty="0" err="1"/>
              <a:t>Point.setColor</a:t>
            </a:r>
            <a:r>
              <a:rPr lang="sk-SK" dirty="0"/>
              <a:t>(</a:t>
            </a:r>
            <a:r>
              <a:rPr lang="sk-SK" dirty="0" err="1"/>
              <a:t>Color</a:t>
            </a:r>
            <a:r>
              <a:rPr lang="sk-SK" dirty="0"/>
              <a:t>)) </a:t>
            </a:r>
            <a:r>
              <a:rPr lang="sk-SK" b="1" dirty="0"/>
              <a:t>&amp;&amp; </a:t>
            </a:r>
            <a:r>
              <a:rPr lang="sk-SK" b="1" dirty="0" err="1"/>
              <a:t>target</a:t>
            </a:r>
            <a:r>
              <a:rPr lang="sk-SK" dirty="0"/>
              <a:t>(p))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PointSubject</a:t>
            </a:r>
            <a:r>
              <a:rPr lang="sk-SK" dirty="0"/>
              <a:t>(p).</a:t>
            </a:r>
            <a:r>
              <a:rPr lang="sk-SK" dirty="0" err="1"/>
              <a:t>changed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b="1" dirty="0" err="1"/>
              <a:t>after</a:t>
            </a:r>
            <a:r>
              <a:rPr lang="sk-SK" dirty="0"/>
              <a:t>(</a:t>
            </a:r>
            <a:r>
              <a:rPr lang="sk-SK" dirty="0" err="1"/>
              <a:t>Line</a:t>
            </a:r>
            <a:r>
              <a:rPr lang="sk-SK" dirty="0"/>
              <a:t> l): (</a:t>
            </a:r>
            <a:r>
              <a:rPr lang="sk-SK" b="1" dirty="0" err="1"/>
              <a:t>call</a:t>
            </a:r>
            <a:r>
              <a:rPr lang="sk-SK" dirty="0"/>
              <a:t>(</a:t>
            </a:r>
            <a:r>
              <a:rPr lang="sk-SK" b="1" dirty="0" err="1"/>
              <a:t>void</a:t>
            </a:r>
            <a:r>
              <a:rPr lang="sk-SK" dirty="0"/>
              <a:t> </a:t>
            </a:r>
            <a:r>
              <a:rPr lang="sk-SK" dirty="0" err="1"/>
              <a:t>Line.setColor</a:t>
            </a:r>
            <a:r>
              <a:rPr lang="sk-SK" dirty="0"/>
              <a:t>(</a:t>
            </a:r>
            <a:r>
              <a:rPr lang="sk-SK" dirty="0" err="1"/>
              <a:t>Color</a:t>
            </a:r>
            <a:r>
              <a:rPr lang="sk-SK" dirty="0"/>
              <a:t>)) </a:t>
            </a:r>
            <a:r>
              <a:rPr lang="sk-SK" b="1" dirty="0"/>
              <a:t>&amp;&amp;</a:t>
            </a:r>
            <a:r>
              <a:rPr lang="sk-SK" dirty="0"/>
              <a:t> </a:t>
            </a:r>
            <a:r>
              <a:rPr lang="sk-SK" b="1" dirty="0" err="1"/>
              <a:t>target</a:t>
            </a:r>
            <a:r>
              <a:rPr lang="sk-SK" dirty="0"/>
              <a:t>(l)) {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sk-SK" dirty="0" err="1"/>
              <a:t>LineSubject</a:t>
            </a:r>
            <a:r>
              <a:rPr lang="sk-SK" dirty="0"/>
              <a:t>(l).</a:t>
            </a:r>
            <a:r>
              <a:rPr lang="sk-SK" dirty="0" err="1"/>
              <a:t>changed</a:t>
            </a:r>
            <a:r>
              <a:rPr lang="sk-SK" dirty="0"/>
              <a:t>();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sk-SK" dirty="0"/>
              <a:t>} 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} 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803D190-0470-44DA-D991-CC2CE08A7E02}"/>
              </a:ext>
            </a:extLst>
          </p:cNvPr>
          <p:cNvSpPr txBox="1"/>
          <p:nvPr/>
        </p:nvSpPr>
        <p:spPr>
          <a:xfrm>
            <a:off x="143676" y="3013567"/>
            <a:ext cx="73532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/>
              <a:t>Test { </a:t>
            </a:r>
          </a:p>
          <a:p>
            <a:r>
              <a:rPr lang="sk-SK" dirty="0"/>
              <a:t>	</a:t>
            </a:r>
            <a:r>
              <a:rPr lang="sk-SK" b="1" dirty="0" err="1"/>
              <a:t>private</a:t>
            </a:r>
            <a:r>
              <a:rPr lang="sk-SK" b="1" dirty="0"/>
              <a:t> </a:t>
            </a:r>
            <a:r>
              <a:rPr lang="sk-SK" b="1" dirty="0" err="1"/>
              <a:t>deployed</a:t>
            </a:r>
            <a:r>
              <a:rPr lang="sk-SK" b="1" dirty="0"/>
              <a:t> </a:t>
            </a:r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final</a:t>
            </a:r>
            <a:r>
              <a:rPr lang="sk-SK" b="1" dirty="0"/>
              <a:t> </a:t>
            </a:r>
            <a:r>
              <a:rPr lang="sk-SK" dirty="0"/>
              <a:t>CO </a:t>
            </a:r>
            <a:r>
              <a:rPr lang="sk-SK" dirty="0" err="1"/>
              <a:t>co</a:t>
            </a:r>
            <a:r>
              <a:rPr lang="sk-SK" dirty="0"/>
              <a:t> = 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ColorObserverImpl</a:t>
            </a:r>
            <a:r>
              <a:rPr lang="sk-SK" dirty="0"/>
              <a:t>(); </a:t>
            </a:r>
          </a:p>
          <a:p>
            <a:r>
              <a:rPr lang="sk-SK" dirty="0"/>
              <a:t>	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/>
              <a:t>test() { </a:t>
            </a:r>
          </a:p>
          <a:p>
            <a:r>
              <a:rPr lang="sk-SK" dirty="0"/>
              <a:t>		</a:t>
            </a:r>
            <a:r>
              <a:rPr lang="sk-SK" dirty="0" err="1"/>
              <a:t>Line</a:t>
            </a:r>
            <a:r>
              <a:rPr lang="sk-SK" dirty="0"/>
              <a:t> l = 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(); </a:t>
            </a:r>
          </a:p>
          <a:p>
            <a:r>
              <a:rPr lang="sk-SK" dirty="0"/>
              <a:t>		Point p = </a:t>
            </a:r>
            <a:r>
              <a:rPr lang="sk-SK" b="1" dirty="0"/>
              <a:t>new</a:t>
            </a:r>
            <a:r>
              <a:rPr lang="sk-SK" dirty="0"/>
              <a:t> Point(); </a:t>
            </a:r>
          </a:p>
          <a:p>
            <a:r>
              <a:rPr lang="sk-SK" dirty="0"/>
              <a:t>		</a:t>
            </a:r>
            <a:r>
              <a:rPr lang="sk-SK" dirty="0" err="1"/>
              <a:t>Screen</a:t>
            </a:r>
            <a:r>
              <a:rPr lang="sk-SK" dirty="0"/>
              <a:t> s1 = 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Screen</a:t>
            </a:r>
            <a:r>
              <a:rPr lang="sk-SK" dirty="0"/>
              <a:t>(); </a:t>
            </a:r>
          </a:p>
          <a:p>
            <a:r>
              <a:rPr lang="sk-SK" dirty="0"/>
              <a:t>		</a:t>
            </a:r>
            <a:r>
              <a:rPr lang="sk-SK" dirty="0" err="1"/>
              <a:t>Screen</a:t>
            </a:r>
            <a:r>
              <a:rPr lang="sk-SK" dirty="0"/>
              <a:t> s2 = </a:t>
            </a:r>
            <a:r>
              <a:rPr lang="sk-SK" b="1" dirty="0"/>
              <a:t>new </a:t>
            </a:r>
            <a:r>
              <a:rPr lang="sk-SK" dirty="0" err="1"/>
              <a:t>Screen</a:t>
            </a:r>
            <a:r>
              <a:rPr lang="sk-SK" dirty="0"/>
              <a:t>(); </a:t>
            </a:r>
          </a:p>
          <a:p>
            <a:r>
              <a:rPr lang="sk-SK" dirty="0"/>
              <a:t>		</a:t>
            </a:r>
            <a:r>
              <a:rPr lang="sk-SK" dirty="0" err="1"/>
              <a:t>co.LineSubject</a:t>
            </a:r>
            <a:r>
              <a:rPr lang="sk-SK" dirty="0"/>
              <a:t>(l).</a:t>
            </a:r>
            <a:r>
              <a:rPr lang="sk-SK" dirty="0" err="1"/>
              <a:t>addObserver</a:t>
            </a:r>
            <a:r>
              <a:rPr lang="sk-SK" dirty="0"/>
              <a:t>(</a:t>
            </a:r>
            <a:r>
              <a:rPr lang="sk-SK" dirty="0" err="1"/>
              <a:t>co.ScreenObserver</a:t>
            </a:r>
            <a:r>
              <a:rPr lang="sk-SK" dirty="0"/>
              <a:t>(s1)); </a:t>
            </a:r>
          </a:p>
          <a:p>
            <a:r>
              <a:rPr lang="sk-SK" dirty="0"/>
              <a:t>		</a:t>
            </a:r>
            <a:r>
              <a:rPr lang="sk-SK" dirty="0" err="1"/>
              <a:t>co.PointSubject</a:t>
            </a:r>
            <a:r>
              <a:rPr lang="sk-SK" dirty="0"/>
              <a:t>(p).</a:t>
            </a:r>
            <a:r>
              <a:rPr lang="sk-SK" dirty="0" err="1"/>
              <a:t>addObserver</a:t>
            </a:r>
            <a:r>
              <a:rPr lang="sk-SK" dirty="0"/>
              <a:t>(</a:t>
            </a:r>
            <a:r>
              <a:rPr lang="sk-SK" dirty="0" err="1"/>
              <a:t>co.ScreenObserver</a:t>
            </a:r>
            <a:r>
              <a:rPr lang="sk-SK" dirty="0"/>
              <a:t>(s1));</a:t>
            </a:r>
          </a:p>
          <a:p>
            <a:r>
              <a:rPr lang="sk-SK" dirty="0"/>
              <a:t>		</a:t>
            </a:r>
            <a:r>
              <a:rPr lang="sk-SK" dirty="0" err="1"/>
              <a:t>co.LineSubject</a:t>
            </a:r>
            <a:r>
              <a:rPr lang="sk-SK" dirty="0"/>
              <a:t>(l).</a:t>
            </a:r>
            <a:r>
              <a:rPr lang="sk-SK" dirty="0" err="1"/>
              <a:t>addObserver</a:t>
            </a:r>
            <a:r>
              <a:rPr lang="sk-SK" dirty="0"/>
              <a:t>(</a:t>
            </a:r>
            <a:r>
              <a:rPr lang="sk-SK" dirty="0" err="1"/>
              <a:t>co.ScreenObserver</a:t>
            </a:r>
            <a:r>
              <a:rPr lang="sk-SK" dirty="0"/>
              <a:t>(s2)); </a:t>
            </a:r>
          </a:p>
          <a:p>
            <a:r>
              <a:rPr lang="sk-SK" dirty="0"/>
              <a:t>		</a:t>
            </a:r>
            <a:r>
              <a:rPr lang="sk-SK" dirty="0" err="1"/>
              <a:t>l.setColor</a:t>
            </a:r>
            <a:r>
              <a:rPr lang="sk-SK" dirty="0"/>
              <a:t>(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Color</a:t>
            </a:r>
            <a:r>
              <a:rPr lang="sk-SK" dirty="0"/>
              <a:t>(”</a:t>
            </a:r>
            <a:r>
              <a:rPr lang="sk-SK" dirty="0" err="1"/>
              <a:t>red</a:t>
            </a:r>
            <a:r>
              <a:rPr lang="sk-SK" dirty="0"/>
              <a:t>”)); </a:t>
            </a:r>
          </a:p>
          <a:p>
            <a:r>
              <a:rPr lang="sk-SK" dirty="0"/>
              <a:t>		</a:t>
            </a:r>
            <a:r>
              <a:rPr lang="sk-SK" dirty="0" err="1"/>
              <a:t>p.setColor</a:t>
            </a:r>
            <a:r>
              <a:rPr lang="sk-SK" dirty="0"/>
              <a:t>(</a:t>
            </a:r>
            <a:r>
              <a:rPr lang="sk-SK" b="1" dirty="0"/>
              <a:t>new</a:t>
            </a:r>
            <a:r>
              <a:rPr lang="sk-SK" dirty="0"/>
              <a:t> </a:t>
            </a:r>
            <a:r>
              <a:rPr lang="sk-SK" dirty="0" err="1"/>
              <a:t>Color</a:t>
            </a:r>
            <a:r>
              <a:rPr lang="sk-SK" dirty="0"/>
              <a:t>(”</a:t>
            </a:r>
            <a:r>
              <a:rPr lang="sk-SK" dirty="0" err="1"/>
              <a:t>blue</a:t>
            </a:r>
            <a:r>
              <a:rPr lang="sk-SK" dirty="0"/>
              <a:t>”)); </a:t>
            </a:r>
          </a:p>
          <a:p>
            <a:r>
              <a:rPr lang="sk-SK" dirty="0"/>
              <a:t>	} </a:t>
            </a:r>
          </a:p>
          <a:p>
            <a:r>
              <a:rPr lang="sk-SK" dirty="0"/>
              <a:t>}</a:t>
            </a:r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75C4EAB1-8D46-3D3C-8439-747B69C53FFF}"/>
              </a:ext>
            </a:extLst>
          </p:cNvPr>
          <p:cNvSpPr/>
          <p:nvPr/>
        </p:nvSpPr>
        <p:spPr>
          <a:xfrm rot="20630325">
            <a:off x="7083131" y="945993"/>
            <a:ext cx="1677883" cy="6934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doľava 5">
            <a:extLst>
              <a:ext uri="{FF2B5EF4-FFF2-40B4-BE49-F238E27FC236}">
                <a16:creationId xmlns:a16="http://schemas.microsoft.com/office/drawing/2014/main" id="{7B0379F9-66E4-2BEC-E73D-E4C3D4044794}"/>
              </a:ext>
            </a:extLst>
          </p:cNvPr>
          <p:cNvSpPr/>
          <p:nvPr/>
        </p:nvSpPr>
        <p:spPr>
          <a:xfrm rot="960240">
            <a:off x="7270456" y="263410"/>
            <a:ext cx="1512296" cy="6934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CF91F62-832B-954A-AA1C-C10FA92AC5FB}"/>
              </a:ext>
            </a:extLst>
          </p:cNvPr>
          <p:cNvSpPr txBox="1"/>
          <p:nvPr/>
        </p:nvSpPr>
        <p:spPr>
          <a:xfrm>
            <a:off x="8824372" y="610145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Implementing</a:t>
            </a:r>
            <a:r>
              <a:rPr lang="sk-SK" dirty="0"/>
              <a:t> change</a:t>
            </a:r>
          </a:p>
          <a:p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color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set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E41D581-929C-2F84-0621-300B929E60A5}"/>
              </a:ext>
            </a:extLst>
          </p:cNvPr>
          <p:cNvSpPr txBox="1"/>
          <p:nvPr/>
        </p:nvSpPr>
        <p:spPr>
          <a:xfrm>
            <a:off x="7758025" y="1850745"/>
            <a:ext cx="3666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/>
              <a:t>Defining</a:t>
            </a:r>
            <a:r>
              <a:rPr lang="sk-SK" sz="2800" dirty="0"/>
              <a:t> </a:t>
            </a:r>
            <a:r>
              <a:rPr lang="sk-SK" sz="2800" dirty="0" err="1"/>
              <a:t>observed</a:t>
            </a:r>
            <a:r>
              <a:rPr lang="sk-SK" sz="2800" dirty="0"/>
              <a:t> </a:t>
            </a:r>
          </a:p>
          <a:p>
            <a:r>
              <a:rPr lang="sk-SK" sz="2800" dirty="0"/>
              <a:t>event + </a:t>
            </a:r>
            <a:r>
              <a:rPr lang="sk-SK" sz="2800" dirty="0" err="1"/>
              <a:t>its</a:t>
            </a:r>
            <a:r>
              <a:rPr lang="sk-SK" sz="2800" dirty="0"/>
              <a:t> </a:t>
            </a:r>
            <a:r>
              <a:rPr lang="sk-SK" sz="2800" dirty="0" err="1"/>
              <a:t>processing</a:t>
            </a:r>
            <a:endParaRPr lang="sk-SK" sz="28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881571A-3A1C-29EC-24BE-EA2A61134D6C}"/>
              </a:ext>
            </a:extLst>
          </p:cNvPr>
          <p:cNvSpPr txBox="1"/>
          <p:nvPr/>
        </p:nvSpPr>
        <p:spPr>
          <a:xfrm>
            <a:off x="6901204" y="4426030"/>
            <a:ext cx="501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cclass</a:t>
            </a:r>
            <a:r>
              <a:rPr lang="sk-SK" b="1" dirty="0"/>
              <a:t> </a:t>
            </a:r>
            <a:r>
              <a:rPr lang="sk-SK" dirty="0" err="1"/>
              <a:t>ColorObserverImpl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</a:p>
          <a:p>
            <a:r>
              <a:rPr lang="sk-SK" dirty="0"/>
              <a:t>	</a:t>
            </a:r>
            <a:r>
              <a:rPr lang="sk-SK" dirty="0" err="1"/>
              <a:t>ObserverProtocolImpl</a:t>
            </a:r>
            <a:r>
              <a:rPr lang="sk-SK" dirty="0"/>
              <a:t> </a:t>
            </a:r>
            <a:r>
              <a:rPr lang="sk-SK" b="1" dirty="0"/>
              <a:t>&amp;</a:t>
            </a:r>
            <a:r>
              <a:rPr lang="sk-SK" dirty="0"/>
              <a:t> </a:t>
            </a:r>
            <a:r>
              <a:rPr lang="sk-SK" dirty="0" err="1"/>
              <a:t>ColorObserver</a:t>
            </a:r>
            <a:r>
              <a:rPr lang="sk-SK" dirty="0"/>
              <a:t> { }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F1C3AB7-CA7C-4FAE-4D14-8B1E2A888452}"/>
              </a:ext>
            </a:extLst>
          </p:cNvPr>
          <p:cNvSpPr txBox="1"/>
          <p:nvPr/>
        </p:nvSpPr>
        <p:spPr>
          <a:xfrm>
            <a:off x="1306517" y="2186669"/>
            <a:ext cx="627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/>
              <a:t>Instantiation</a:t>
            </a:r>
            <a:r>
              <a:rPr lang="sk-SK" sz="5400" dirty="0"/>
              <a:t>: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19343B0-965D-20E1-A5E6-EB2D340D9A96}"/>
              </a:ext>
            </a:extLst>
          </p:cNvPr>
          <p:cNvSpPr txBox="1"/>
          <p:nvPr/>
        </p:nvSpPr>
        <p:spPr>
          <a:xfrm>
            <a:off x="5604851" y="3675852"/>
            <a:ext cx="627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err="1"/>
              <a:t>Composition</a:t>
            </a:r>
            <a:r>
              <a:rPr lang="sk-SK" sz="5400" dirty="0"/>
              <a:t>:</a:t>
            </a:r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D7DAE419-9447-9C5B-65DD-F7E6B3A6F402}"/>
              </a:ext>
            </a:extLst>
          </p:cNvPr>
          <p:cNvSpPr/>
          <p:nvPr/>
        </p:nvSpPr>
        <p:spPr>
          <a:xfrm rot="10800000">
            <a:off x="8067041" y="5072361"/>
            <a:ext cx="692788" cy="73526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B5FB71E0-A819-5EEF-2D29-57DFCC720409}"/>
              </a:ext>
            </a:extLst>
          </p:cNvPr>
          <p:cNvSpPr/>
          <p:nvPr/>
        </p:nvSpPr>
        <p:spPr>
          <a:xfrm rot="10800000">
            <a:off x="10511296" y="5034164"/>
            <a:ext cx="692789" cy="7849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447AB5E-AB59-6B42-45A0-C45C23C23B88}"/>
              </a:ext>
            </a:extLst>
          </p:cNvPr>
          <p:cNvSpPr txBox="1"/>
          <p:nvPr/>
        </p:nvSpPr>
        <p:spPr>
          <a:xfrm>
            <a:off x="6833490" y="5849382"/>
            <a:ext cx="25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Abstract</a:t>
            </a:r>
            <a:r>
              <a:rPr lang="sk-SK" b="1" dirty="0"/>
              <a:t> </a:t>
            </a:r>
            <a:r>
              <a:rPr lang="sk-SK" b="1" dirty="0" err="1"/>
              <a:t>pattern</a:t>
            </a:r>
            <a:r>
              <a:rPr lang="sk-SK" b="1" dirty="0"/>
              <a:t> </a:t>
            </a:r>
            <a:r>
              <a:rPr lang="sk-SK" b="1" dirty="0" err="1"/>
              <a:t>implementation</a:t>
            </a:r>
            <a:endParaRPr lang="sk-SK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8EB8B18-7A89-42DC-FD29-35FF76F9B138}"/>
              </a:ext>
            </a:extLst>
          </p:cNvPr>
          <p:cNvSpPr txBox="1"/>
          <p:nvPr/>
        </p:nvSpPr>
        <p:spPr>
          <a:xfrm>
            <a:off x="10090972" y="5807626"/>
            <a:ext cx="1929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/>
              <a:t>Specific</a:t>
            </a:r>
            <a:r>
              <a:rPr lang="sk-SK" b="1" dirty="0"/>
              <a:t> </a:t>
            </a:r>
            <a:r>
              <a:rPr lang="sk-SK" b="1" dirty="0" err="1"/>
              <a:t>implementation</a:t>
            </a:r>
            <a:r>
              <a:rPr lang="sk-SK" b="1" dirty="0"/>
              <a:t>/</a:t>
            </a:r>
            <a:r>
              <a:rPr lang="sk-SK" b="1" dirty="0" err="1"/>
              <a:t>application</a:t>
            </a:r>
            <a:endParaRPr lang="sk-SK" b="1" dirty="0"/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1666B4A0-1BAC-18CE-AC9B-79ADA621B9BF}"/>
              </a:ext>
            </a:extLst>
          </p:cNvPr>
          <p:cNvSpPr/>
          <p:nvPr/>
        </p:nvSpPr>
        <p:spPr>
          <a:xfrm>
            <a:off x="9141541" y="5663704"/>
            <a:ext cx="988043" cy="1017685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BD822B12-E456-EF66-9ED1-C167DEF3F422}"/>
              </a:ext>
            </a:extLst>
          </p:cNvPr>
          <p:cNvSpPr txBox="1"/>
          <p:nvPr/>
        </p:nvSpPr>
        <p:spPr>
          <a:xfrm>
            <a:off x="1116150" y="6415759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http://www2.fiit.stuba.sk/~vranic/aosd/poznamky/komp.pdf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05860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8C860-25C5-2CAA-11D8-1FFA2B5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3" y="25365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References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01E7A0-3AAA-4A96-44FC-A8C1583D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8" y="1424160"/>
            <a:ext cx="8596668" cy="3880773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Product Line Implementation with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ECaesarJ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Rashid, A., Royer, J.C.,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A. (eds.): Aspect-Oriented, Model-Driven Software Product Lines: The AMPLE Way (09 2011)</a:t>
            </a:r>
            <a:endParaRPr lang="en-US" b="0" i="0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Description and application of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JaSCo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en-US" b="0" i="0" u="sng" dirty="0">
                <a:solidFill>
                  <a:srgbClr val="212529"/>
                </a:solidFill>
                <a:effectLst/>
                <a:latin typeface="Domine"/>
                <a:hlinkClick r:id="rId2"/>
              </a:rPr>
              <a:t>http://ssel.vub.ac.be/jasco/</a:t>
            </a:r>
            <a:endParaRPr lang="en-US" b="0" i="0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Description and application of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Domine"/>
              </a:rPr>
              <a:t>CaesarJ</a:t>
            </a:r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en-US" b="0" i="0" u="sng" dirty="0">
                <a:solidFill>
                  <a:srgbClr val="212529"/>
                </a:solidFill>
                <a:effectLst/>
                <a:latin typeface="Domine"/>
                <a:hlinkClick r:id="rId3"/>
              </a:rPr>
              <a:t>https://caesarj.org/</a:t>
            </a:r>
            <a:endParaRPr lang="en-US" b="0" i="0" u="sng" dirty="0">
              <a:solidFill>
                <a:srgbClr val="212529"/>
              </a:solidFill>
              <a:effectLst/>
              <a:latin typeface="Domine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Domine"/>
              </a:rPr>
              <a:t>Capabilities, Basics, Advanced topics and Application of AspectJ: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en-US" b="0" i="0" u="sng" dirty="0">
                <a:effectLst/>
                <a:latin typeface="Domine"/>
                <a:hlinkClick r:id="rId4"/>
              </a:rPr>
              <a:t>The AspectJ in Action</a:t>
            </a:r>
            <a:r>
              <a:rPr lang="en-US" b="0" i="0" dirty="0"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Laddad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Domine"/>
              </a:rPr>
              <a:t>Ramnivas</a:t>
            </a:r>
            <a:r>
              <a:rPr lang="en-US" b="0" i="1" dirty="0">
                <a:solidFill>
                  <a:srgbClr val="212529"/>
                </a:solidFill>
                <a:effectLst/>
                <a:latin typeface="Domine"/>
              </a:rPr>
              <a:t>, 2003. AspectJ in action: practical aspect-oriented programming. Greenwich, CT: Manning. ISBN 978-1-930110-93-9.</a:t>
            </a:r>
          </a:p>
          <a:p>
            <a:pPr algn="l"/>
            <a:r>
              <a:rPr lang="en-US" b="1" i="1" dirty="0">
                <a:solidFill>
                  <a:srgbClr val="212529"/>
                </a:solidFill>
                <a:latin typeface="Domine"/>
              </a:rPr>
              <a:t>Component and composite approach notes: </a:t>
            </a:r>
            <a:r>
              <a:rPr lang="en-US" dirty="0"/>
              <a:t>http://www2.fiit.stuba.sk/~vranic/aosd/poznamky/komp.pdf</a:t>
            </a:r>
            <a:endParaRPr lang="en-US" b="0" i="0" dirty="0">
              <a:solidFill>
                <a:srgbClr val="212529"/>
              </a:solidFill>
              <a:effectLst/>
              <a:latin typeface="Domin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746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1D24D-0555-AEFA-2F80-97A8B9C9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1" y="284028"/>
            <a:ext cx="10157443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State Dependent </a:t>
            </a:r>
            <a:r>
              <a:rPr lang="en-US" sz="5400" b="1" dirty="0" err="1"/>
              <a:t>Behaviour</a:t>
            </a:r>
            <a:endParaRPr lang="sk-SK" sz="5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554E36D-9D49-E33F-D52C-064E95F0B37C}"/>
              </a:ext>
            </a:extLst>
          </p:cNvPr>
          <p:cNvSpPr txBox="1"/>
          <p:nvPr/>
        </p:nvSpPr>
        <p:spPr>
          <a:xfrm>
            <a:off x="56229" y="3160158"/>
            <a:ext cx="3118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 explicit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support of their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abstractions in natural </a:t>
            </a:r>
            <a:r>
              <a:rPr lang="en-US" sz="2800" b="1" dirty="0" err="1">
                <a:solidFill>
                  <a:srgbClr val="FF0000"/>
                </a:solidFill>
              </a:rPr>
              <a:t>oop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F162F83-ADBE-A717-2F1F-233DFFB02469}"/>
              </a:ext>
            </a:extLst>
          </p:cNvPr>
          <p:cNvSpPr/>
          <p:nvPr/>
        </p:nvSpPr>
        <p:spPr>
          <a:xfrm>
            <a:off x="2789208" y="2506463"/>
            <a:ext cx="9402792" cy="231187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917CE6D-2097-7784-B843-BA6DC5FE24D8}"/>
              </a:ext>
            </a:extLst>
          </p:cNvPr>
          <p:cNvSpPr txBox="1"/>
          <p:nvPr/>
        </p:nvSpPr>
        <p:spPr>
          <a:xfrm>
            <a:off x="3285458" y="3314449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states</a:t>
            </a:r>
            <a:endParaRPr lang="sk-SK" sz="2800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B89CBB3-A23A-C156-5168-7105846B4648}"/>
              </a:ext>
            </a:extLst>
          </p:cNvPr>
          <p:cNvSpPr txBox="1"/>
          <p:nvPr/>
        </p:nvSpPr>
        <p:spPr>
          <a:xfrm>
            <a:off x="4269763" y="3978862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state transitions</a:t>
            </a:r>
            <a:endParaRPr lang="sk-SK" sz="2800" i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02E2424-A850-44A0-61BD-38E14835EC7F}"/>
              </a:ext>
            </a:extLst>
          </p:cNvPr>
          <p:cNvSpPr txBox="1"/>
          <p:nvPr/>
        </p:nvSpPr>
        <p:spPr>
          <a:xfrm>
            <a:off x="7681514" y="3662402"/>
            <a:ext cx="3886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behavior dependencies</a:t>
            </a:r>
          </a:p>
          <a:p>
            <a:r>
              <a:rPr lang="en-US" sz="2800" i="1" dirty="0"/>
              <a:t> on state</a:t>
            </a:r>
            <a:endParaRPr lang="sk-SK" sz="2800" i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CF5ED72-A26B-25C0-72C5-FD5D3FCD749D}"/>
              </a:ext>
            </a:extLst>
          </p:cNvPr>
          <p:cNvSpPr txBox="1"/>
          <p:nvPr/>
        </p:nvSpPr>
        <p:spPr>
          <a:xfrm>
            <a:off x="5907498" y="2765640"/>
            <a:ext cx="336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STATE MACHINES</a:t>
            </a:r>
            <a:endParaRPr lang="sk-SK" sz="32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DB93F55-CD57-DC93-941F-3F6AB59ED27D}"/>
              </a:ext>
            </a:extLst>
          </p:cNvPr>
          <p:cNvSpPr txBox="1"/>
          <p:nvPr/>
        </p:nvSpPr>
        <p:spPr>
          <a:xfrm>
            <a:off x="339077" y="1348421"/>
            <a:ext cx="4554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SOFTWARE BEHAVIOUR</a:t>
            </a:r>
            <a:endParaRPr lang="sk-SK" sz="32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035227C-C43B-D4D1-6106-AF2BFB2C0147}"/>
              </a:ext>
            </a:extLst>
          </p:cNvPr>
          <p:cNvSpPr txBox="1"/>
          <p:nvPr/>
        </p:nvSpPr>
        <p:spPr>
          <a:xfrm>
            <a:off x="4926631" y="1611642"/>
            <a:ext cx="497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Highly interactive and state dependent</a:t>
            </a:r>
            <a:endParaRPr lang="sk-SK" sz="2000" b="1" i="1" dirty="0">
              <a:solidFill>
                <a:srgbClr val="00B0F0"/>
              </a:solidFill>
            </a:endParaRPr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F9F187ED-8CC5-67B0-4A85-44BBDF2D7A0C}"/>
              </a:ext>
            </a:extLst>
          </p:cNvPr>
          <p:cNvSpPr/>
          <p:nvPr/>
        </p:nvSpPr>
        <p:spPr>
          <a:xfrm rot="19497311">
            <a:off x="2788410" y="1891362"/>
            <a:ext cx="1664898" cy="14272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FEFD6B9B-D326-DF01-F26A-7DF69D08B124}"/>
              </a:ext>
            </a:extLst>
          </p:cNvPr>
          <p:cNvSpPr/>
          <p:nvPr/>
        </p:nvSpPr>
        <p:spPr>
          <a:xfrm rot="1527174">
            <a:off x="1956759" y="4258927"/>
            <a:ext cx="1664898" cy="19410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76C6A42-AB18-8371-CFAA-C9F51721F4E1}"/>
              </a:ext>
            </a:extLst>
          </p:cNvPr>
          <p:cNvSpPr txBox="1"/>
          <p:nvPr/>
        </p:nvSpPr>
        <p:spPr>
          <a:xfrm>
            <a:off x="5662211" y="5657139"/>
            <a:ext cx="452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To Ensure Stability and Consistency</a:t>
            </a:r>
            <a:endParaRPr lang="sk-SK" sz="2000" b="1" i="1" dirty="0">
              <a:solidFill>
                <a:srgbClr val="00B0F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4B62762-317C-C6E5-09CE-BB38BB142D7D}"/>
              </a:ext>
            </a:extLst>
          </p:cNvPr>
          <p:cNvSpPr txBox="1"/>
          <p:nvPr/>
        </p:nvSpPr>
        <p:spPr>
          <a:xfrm>
            <a:off x="3571815" y="5196725"/>
            <a:ext cx="8585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PROBLEM TO DECOMPOSE THEIR DEFINITION</a:t>
            </a:r>
            <a:endParaRPr lang="sk-SK" sz="3200" b="1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E7BF52D-43A6-2F37-841F-110178B64BFF}"/>
              </a:ext>
            </a:extLst>
          </p:cNvPr>
          <p:cNvSpPr txBox="1"/>
          <p:nvPr/>
        </p:nvSpPr>
        <p:spPr>
          <a:xfrm>
            <a:off x="315328" y="6144828"/>
            <a:ext cx="8175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EXPLICIT STRUCTURE TO STATE MACHINES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1798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157923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JAsCo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06" y="2977227"/>
            <a:ext cx="9309273" cy="3880773"/>
          </a:xfrm>
        </p:spPr>
        <p:txBody>
          <a:bodyPr/>
          <a:lstStyle/>
          <a:p>
            <a:r>
              <a:rPr lang="en-US" dirty="0"/>
              <a:t>Research project from Brussels Vrije available online: </a:t>
            </a:r>
            <a:r>
              <a:rPr lang="en-US" dirty="0">
                <a:hlinkClick r:id="rId2"/>
              </a:rPr>
              <a:t>http://ssel.vub.ac.be/jasco/</a:t>
            </a:r>
            <a:endParaRPr lang="en-US" dirty="0"/>
          </a:p>
          <a:p>
            <a:r>
              <a:rPr lang="en-US" dirty="0"/>
              <a:t>Aspect oriented programming language tailored for component-based use</a:t>
            </a:r>
          </a:p>
          <a:p>
            <a:r>
              <a:rPr lang="en-US" dirty="0"/>
              <a:t>Run time weaver</a:t>
            </a:r>
          </a:p>
          <a:p>
            <a:r>
              <a:rPr lang="en-US" dirty="0"/>
              <a:t>Highly reusable aspects and composition mechanism</a:t>
            </a:r>
          </a:p>
          <a:p>
            <a:r>
              <a:rPr lang="en-US" dirty="0"/>
              <a:t>Capabilities:</a:t>
            </a:r>
          </a:p>
          <a:p>
            <a:pPr lvl="1"/>
            <a:r>
              <a:rPr lang="en-US" dirty="0"/>
              <a:t>Stateful pointcuts – incorporation of state management</a:t>
            </a:r>
          </a:p>
          <a:p>
            <a:pPr lvl="1"/>
            <a:r>
              <a:rPr lang="en-US" dirty="0"/>
              <a:t>Connectors – separation of the way how aspects are connected to specific join points [Adaptive Programming]</a:t>
            </a:r>
          </a:p>
          <a:p>
            <a:r>
              <a:rPr lang="en-US" dirty="0"/>
              <a:t>Unmaintained, academic project</a:t>
            </a:r>
          </a:p>
          <a:p>
            <a:r>
              <a:rPr lang="en-US" dirty="0"/>
              <a:t>Harder learning curve then in AspectJ</a:t>
            </a:r>
          </a:p>
          <a:p>
            <a:endParaRPr lang="sk-SK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659EBDF-ED26-F87C-51DE-5C570DE041D6}"/>
              </a:ext>
            </a:extLst>
          </p:cNvPr>
          <p:cNvSpPr txBox="1">
            <a:spLocks/>
          </p:cNvSpPr>
          <p:nvPr/>
        </p:nvSpPr>
        <p:spPr>
          <a:xfrm>
            <a:off x="3385424" y="233210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Java Aspect Composition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53371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83568-A9EC-2E82-C0E0-DBBFF9E7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0" y="333439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Links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7A4668-7E13-912C-D9EE-1EAFC056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21" y="1488613"/>
            <a:ext cx="10988937" cy="3880773"/>
          </a:xfrm>
        </p:spPr>
        <p:txBody>
          <a:bodyPr/>
          <a:lstStyle/>
          <a:p>
            <a:r>
              <a:rPr lang="en-US" dirty="0"/>
              <a:t>Source from : </a:t>
            </a:r>
            <a:r>
              <a:rPr lang="sk-SK" dirty="0">
                <a:hlinkClick r:id="rId2"/>
              </a:rPr>
              <a:t>http://ssel.vub.ac.be/jasco/lib/exe/fetch2cc0.pdf?cache=cache&amp;media=taosd05.pdf</a:t>
            </a:r>
            <a:endParaRPr lang="sk-SK" dirty="0"/>
          </a:p>
          <a:p>
            <a:r>
              <a:rPr lang="sk-SK" dirty="0"/>
              <a:t>Download to run: </a:t>
            </a:r>
            <a:r>
              <a:rPr lang="sk-SK" dirty="0">
                <a:hlinkClick r:id="rId3"/>
              </a:rPr>
              <a:t>http://ssel.vub.ac.be/jasco/kernel.html</a:t>
            </a:r>
            <a:r>
              <a:rPr lang="sk-SK" dirty="0"/>
              <a:t> </a:t>
            </a:r>
          </a:p>
          <a:p>
            <a:r>
              <a:rPr lang="sk-SK" dirty="0" err="1"/>
              <a:t>Documentation</a:t>
            </a:r>
            <a:r>
              <a:rPr lang="sk-SK" dirty="0"/>
              <a:t>: </a:t>
            </a:r>
            <a:r>
              <a:rPr lang="sk-SK" dirty="0">
                <a:hlinkClick r:id="rId4"/>
              </a:rPr>
              <a:t>http://ssel.vub.ac.be/jasco/documentation_main.html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40382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1522</TotalTime>
  <Words>5152</Words>
  <Application>Microsoft Office PowerPoint</Application>
  <PresentationFormat>Širokouhlá</PresentationFormat>
  <Paragraphs>864</Paragraphs>
  <Slides>69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69</vt:i4>
      </vt:variant>
    </vt:vector>
  </HeadingPairs>
  <TitlesOfParts>
    <vt:vector size="78" baseType="lpstr">
      <vt:lpstr>Arial</vt:lpstr>
      <vt:lpstr>Calibri</vt:lpstr>
      <vt:lpstr>Domine</vt:lpstr>
      <vt:lpstr>ProFont</vt:lpstr>
      <vt:lpstr>Times New Roman</vt:lpstr>
      <vt:lpstr>Trebuchet MS</vt:lpstr>
      <vt:lpstr>Wingdings</vt:lpstr>
      <vt:lpstr>Wingdings 3</vt:lpstr>
      <vt:lpstr>Fazeta</vt:lpstr>
      <vt:lpstr>Component And Composite Approach to Aspect-Oriented Programming</vt:lpstr>
      <vt:lpstr>Software Component</vt:lpstr>
      <vt:lpstr>Composition Of Components</vt:lpstr>
      <vt:lpstr>Composition Of  Components</vt:lpstr>
      <vt:lpstr>Independent Pointcuts On Specific Join Points</vt:lpstr>
      <vt:lpstr>Prezentácia programu PowerPoint</vt:lpstr>
      <vt:lpstr>State Dependent Behaviour</vt:lpstr>
      <vt:lpstr>JAsCo</vt:lpstr>
      <vt:lpstr>Links</vt:lpstr>
      <vt:lpstr>Connector in JAsCo</vt:lpstr>
      <vt:lpstr>Prezentácia programu PowerPoint</vt:lpstr>
      <vt:lpstr>Stateful Code - Core</vt:lpstr>
      <vt:lpstr>Connector for Stateful Code</vt:lpstr>
      <vt:lpstr>Example Program With State</vt:lpstr>
      <vt:lpstr>Another Example</vt:lpstr>
      <vt:lpstr>JAsCo and Adaptive Programming</vt:lpstr>
      <vt:lpstr>Prezentácia programu PowerPoint</vt:lpstr>
      <vt:lpstr>Prezentácia programu PowerPoint</vt:lpstr>
      <vt:lpstr>Prezentácia programu PowerPoint</vt:lpstr>
      <vt:lpstr>Prezentácia programu PowerPoint</vt:lpstr>
      <vt:lpstr>Use of Adaptive Programming to Solve Following Dilemma</vt:lpstr>
      <vt:lpstr>Prezentácia programu PowerPoint</vt:lpstr>
      <vt:lpstr>Prezentácia programu PowerPoint</vt:lpstr>
      <vt:lpstr>Implementation in JAsCo</vt:lpstr>
      <vt:lpstr>Prezentácia programu PowerPoint</vt:lpstr>
      <vt:lpstr>JAsCo Code for Adaptive Programming</vt:lpstr>
      <vt:lpstr>Comparison With AspectJ</vt:lpstr>
      <vt:lpstr>Prezentácia programu PowerPoint</vt:lpstr>
      <vt:lpstr>New Dimension in Software: Variability</vt:lpstr>
      <vt:lpstr>Feature-Oriented Decomposition</vt:lpstr>
      <vt:lpstr>Modularization And  Components Applied in Software Product Lines:       Creation of houses                with rooms and floors</vt:lpstr>
      <vt:lpstr>ECaesarJ</vt:lpstr>
      <vt:lpstr>Object-Oriented       Solution</vt:lpstr>
      <vt:lpstr>Class diagram</vt:lpstr>
      <vt:lpstr>Attempt to extend original structure  with heaters</vt:lpstr>
      <vt:lpstr>Extended class diagram</vt:lpstr>
      <vt:lpstr>Modularization of Static Structures</vt:lpstr>
      <vt:lpstr>Implicit  Events</vt:lpstr>
      <vt:lpstr>Prezentácia programu PowerPoint</vt:lpstr>
      <vt:lpstr>Prezentácia programu PowerPoint</vt:lpstr>
      <vt:lpstr>Mixin Composition Of Events</vt:lpstr>
      <vt:lpstr>Handling Event Using Observer Design Pattern</vt:lpstr>
      <vt:lpstr>Use of ECaesarJ</vt:lpstr>
      <vt:lpstr>Virtual Class in ECaesarJ/CaesarJ</vt:lpstr>
      <vt:lpstr>Prezentácia programu PowerPoint</vt:lpstr>
      <vt:lpstr>Furtherbinding</vt:lpstr>
      <vt:lpstr>Prezentácia programu PowerPoint</vt:lpstr>
      <vt:lpstr>Mixins compositions</vt:lpstr>
      <vt:lpstr>Composing Features in CaesarJ/ECaesarJ</vt:lpstr>
      <vt:lpstr>Composition of Virtual Classes</vt:lpstr>
      <vt:lpstr>Prezentácia programu PowerPoint</vt:lpstr>
      <vt:lpstr>Extending abstract family classes</vt:lpstr>
      <vt:lpstr>Interfaces in  ECaesarJ</vt:lpstr>
      <vt:lpstr>Prezentácia programu PowerPoint</vt:lpstr>
      <vt:lpstr>CaesarJ</vt:lpstr>
      <vt:lpstr>Composition Mechanism in CaesarJ</vt:lpstr>
      <vt:lpstr>Representing Grafs using CaesarJ</vt:lpstr>
      <vt:lpstr>Preparing for Electrical Model Scheme Specialization</vt:lpstr>
      <vt:lpstr>Graph Representation Using Caesar Classes</vt:lpstr>
      <vt:lpstr>Binding Creation</vt:lpstr>
      <vt:lpstr>Creating Instances of Wrapped Classes</vt:lpstr>
      <vt:lpstr>Composition of Virtual Classes</vt:lpstr>
      <vt:lpstr>Cuckoo’s Egg   In CaesarJ</vt:lpstr>
      <vt:lpstr>Prezentácia programu PowerPoint</vt:lpstr>
      <vt:lpstr>Prezentácia programu PowerPoint</vt:lpstr>
      <vt:lpstr>Observer  in CaesarJ</vt:lpstr>
      <vt:lpstr>Prezentácia programu PowerPoint</vt:lpstr>
      <vt:lpstr>Prezentácia programu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Perdek</dc:creator>
  <cp:lastModifiedBy>Jakub Perdek</cp:lastModifiedBy>
  <cp:revision>30</cp:revision>
  <dcterms:created xsi:type="dcterms:W3CDTF">2024-09-02T15:46:04Z</dcterms:created>
  <dcterms:modified xsi:type="dcterms:W3CDTF">2024-10-30T19:58:44Z</dcterms:modified>
</cp:coreProperties>
</file>